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7"/>
  </p:notesMasterIdLst>
  <p:sldIdLst>
    <p:sldId id="569" r:id="rId3"/>
    <p:sldId id="570" r:id="rId4"/>
    <p:sldId id="607" r:id="rId5"/>
    <p:sldId id="298" r:id="rId6"/>
    <p:sldId id="325" r:id="rId7"/>
    <p:sldId id="608" r:id="rId8"/>
    <p:sldId id="609" r:id="rId9"/>
    <p:sldId id="610" r:id="rId10"/>
    <p:sldId id="611" r:id="rId11"/>
    <p:sldId id="614" r:id="rId12"/>
    <p:sldId id="616" r:id="rId13"/>
    <p:sldId id="615" r:id="rId14"/>
    <p:sldId id="617" r:id="rId15"/>
    <p:sldId id="613" r:id="rId16"/>
    <p:sldId id="612" r:id="rId17"/>
    <p:sldId id="618" r:id="rId18"/>
    <p:sldId id="619" r:id="rId19"/>
    <p:sldId id="620" r:id="rId20"/>
    <p:sldId id="621" r:id="rId21"/>
    <p:sldId id="622" r:id="rId22"/>
    <p:sldId id="623" r:id="rId23"/>
    <p:sldId id="624" r:id="rId24"/>
    <p:sldId id="625" r:id="rId25"/>
    <p:sldId id="636" r:id="rId26"/>
    <p:sldId id="637" r:id="rId27"/>
    <p:sldId id="626" r:id="rId28"/>
    <p:sldId id="627" r:id="rId29"/>
    <p:sldId id="628" r:id="rId30"/>
    <p:sldId id="629" r:id="rId31"/>
    <p:sldId id="630" r:id="rId32"/>
    <p:sldId id="631" r:id="rId33"/>
    <p:sldId id="632" r:id="rId34"/>
    <p:sldId id="633" r:id="rId35"/>
    <p:sldId id="638" r:id="rId36"/>
    <p:sldId id="642" r:id="rId37"/>
    <p:sldId id="639" r:id="rId38"/>
    <p:sldId id="641" r:id="rId39"/>
    <p:sldId id="640" r:id="rId40"/>
    <p:sldId id="634" r:id="rId41"/>
    <p:sldId id="635" r:id="rId42"/>
    <p:sldId id="643" r:id="rId43"/>
    <p:sldId id="644" r:id="rId44"/>
    <p:sldId id="645" r:id="rId45"/>
    <p:sldId id="646" r:id="rId46"/>
    <p:sldId id="647" r:id="rId47"/>
    <p:sldId id="648" r:id="rId48"/>
    <p:sldId id="649" r:id="rId49"/>
    <p:sldId id="650" r:id="rId50"/>
    <p:sldId id="654" r:id="rId51"/>
    <p:sldId id="653" r:id="rId52"/>
    <p:sldId id="652" r:id="rId53"/>
    <p:sldId id="651" r:id="rId54"/>
    <p:sldId id="655" r:id="rId55"/>
    <p:sldId id="656" r:id="rId56"/>
    <p:sldId id="657" r:id="rId57"/>
    <p:sldId id="658" r:id="rId58"/>
    <p:sldId id="659" r:id="rId59"/>
    <p:sldId id="660" r:id="rId60"/>
    <p:sldId id="661" r:id="rId61"/>
    <p:sldId id="662" r:id="rId62"/>
    <p:sldId id="663" r:id="rId63"/>
    <p:sldId id="664"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 id="682" r:id="rId82"/>
    <p:sldId id="683" r:id="rId83"/>
    <p:sldId id="684" r:id="rId84"/>
    <p:sldId id="685" r:id="rId85"/>
    <p:sldId id="686" r:id="rId86"/>
    <p:sldId id="687" r:id="rId87"/>
    <p:sldId id="688" r:id="rId88"/>
    <p:sldId id="689" r:id="rId89"/>
    <p:sldId id="690" r:id="rId90"/>
    <p:sldId id="691" r:id="rId91"/>
    <p:sldId id="692" r:id="rId92"/>
    <p:sldId id="693" r:id="rId93"/>
    <p:sldId id="694" r:id="rId94"/>
    <p:sldId id="695" r:id="rId95"/>
    <p:sldId id="696" r:id="rId96"/>
    <p:sldId id="698" r:id="rId97"/>
    <p:sldId id="697" r:id="rId98"/>
    <p:sldId id="701" r:id="rId99"/>
    <p:sldId id="700" r:id="rId100"/>
    <p:sldId id="699" r:id="rId101"/>
    <p:sldId id="702" r:id="rId102"/>
    <p:sldId id="703" r:id="rId103"/>
    <p:sldId id="711" r:id="rId104"/>
    <p:sldId id="704" r:id="rId105"/>
    <p:sldId id="705" r:id="rId106"/>
    <p:sldId id="706" r:id="rId107"/>
    <p:sldId id="707" r:id="rId108"/>
    <p:sldId id="708" r:id="rId109"/>
    <p:sldId id="709" r:id="rId110"/>
    <p:sldId id="710" r:id="rId111"/>
    <p:sldId id="729" r:id="rId112"/>
    <p:sldId id="730" r:id="rId113"/>
    <p:sldId id="712" r:id="rId114"/>
    <p:sldId id="713" r:id="rId115"/>
    <p:sldId id="714" r:id="rId116"/>
    <p:sldId id="715" r:id="rId117"/>
    <p:sldId id="716" r:id="rId118"/>
    <p:sldId id="717" r:id="rId119"/>
    <p:sldId id="718" r:id="rId120"/>
    <p:sldId id="719" r:id="rId121"/>
    <p:sldId id="720" r:id="rId122"/>
    <p:sldId id="721" r:id="rId123"/>
    <p:sldId id="722" r:id="rId124"/>
    <p:sldId id="723" r:id="rId125"/>
    <p:sldId id="724" r:id="rId126"/>
    <p:sldId id="725" r:id="rId127"/>
    <p:sldId id="726" r:id="rId128"/>
    <p:sldId id="727" r:id="rId129"/>
    <p:sldId id="728" r:id="rId130"/>
    <p:sldId id="731" r:id="rId131"/>
    <p:sldId id="732" r:id="rId132"/>
    <p:sldId id="733" r:id="rId133"/>
    <p:sldId id="734" r:id="rId134"/>
    <p:sldId id="735" r:id="rId135"/>
    <p:sldId id="736" r:id="rId136"/>
    <p:sldId id="737" r:id="rId137"/>
    <p:sldId id="738" r:id="rId138"/>
    <p:sldId id="739" r:id="rId139"/>
    <p:sldId id="740" r:id="rId140"/>
    <p:sldId id="742" r:id="rId141"/>
    <p:sldId id="741" r:id="rId142"/>
    <p:sldId id="743" r:id="rId143"/>
    <p:sldId id="744" r:id="rId144"/>
    <p:sldId id="745" r:id="rId145"/>
    <p:sldId id="746" r:id="rId146"/>
    <p:sldId id="747" r:id="rId147"/>
    <p:sldId id="748" r:id="rId148"/>
    <p:sldId id="749" r:id="rId149"/>
    <p:sldId id="750" r:id="rId150"/>
    <p:sldId id="751" r:id="rId151"/>
    <p:sldId id="752" r:id="rId152"/>
    <p:sldId id="753" r:id="rId153"/>
    <p:sldId id="754" r:id="rId154"/>
    <p:sldId id="755" r:id="rId155"/>
    <p:sldId id="756" r:id="rId156"/>
    <p:sldId id="757" r:id="rId157"/>
    <p:sldId id="758" r:id="rId158"/>
    <p:sldId id="759" r:id="rId159"/>
    <p:sldId id="760" r:id="rId160"/>
    <p:sldId id="761" r:id="rId161"/>
    <p:sldId id="762" r:id="rId162"/>
    <p:sldId id="763" r:id="rId163"/>
    <p:sldId id="764" r:id="rId164"/>
    <p:sldId id="765" r:id="rId165"/>
    <p:sldId id="766" r:id="rId166"/>
    <p:sldId id="767" r:id="rId167"/>
    <p:sldId id="768" r:id="rId168"/>
    <p:sldId id="769" r:id="rId169"/>
    <p:sldId id="770" r:id="rId170"/>
    <p:sldId id="771" r:id="rId171"/>
    <p:sldId id="772" r:id="rId172"/>
    <p:sldId id="773" r:id="rId173"/>
    <p:sldId id="774" r:id="rId174"/>
    <p:sldId id="775" r:id="rId175"/>
    <p:sldId id="776" r:id="rId176"/>
    <p:sldId id="777" r:id="rId177"/>
    <p:sldId id="778" r:id="rId178"/>
    <p:sldId id="779" r:id="rId179"/>
    <p:sldId id="780" r:id="rId180"/>
    <p:sldId id="781" r:id="rId181"/>
    <p:sldId id="782" r:id="rId182"/>
    <p:sldId id="783" r:id="rId183"/>
    <p:sldId id="784" r:id="rId184"/>
    <p:sldId id="785" r:id="rId185"/>
    <p:sldId id="786" r:id="rId186"/>
    <p:sldId id="787" r:id="rId187"/>
    <p:sldId id="788" r:id="rId188"/>
    <p:sldId id="789" r:id="rId189"/>
    <p:sldId id="790" r:id="rId190"/>
    <p:sldId id="791" r:id="rId191"/>
    <p:sldId id="792" r:id="rId192"/>
    <p:sldId id="793" r:id="rId193"/>
    <p:sldId id="795" r:id="rId194"/>
    <p:sldId id="796" r:id="rId195"/>
    <p:sldId id="797" r:id="rId196"/>
    <p:sldId id="798" r:id="rId197"/>
    <p:sldId id="799" r:id="rId198"/>
    <p:sldId id="800" r:id="rId199"/>
    <p:sldId id="801" r:id="rId200"/>
    <p:sldId id="802" r:id="rId201"/>
    <p:sldId id="803" r:id="rId202"/>
    <p:sldId id="804" r:id="rId203"/>
    <p:sldId id="805" r:id="rId204"/>
    <p:sldId id="806" r:id="rId205"/>
    <p:sldId id="807" r:id="rId206"/>
    <p:sldId id="808" r:id="rId207"/>
    <p:sldId id="809" r:id="rId208"/>
    <p:sldId id="810" r:id="rId209"/>
    <p:sldId id="812" r:id="rId210"/>
    <p:sldId id="811" r:id="rId211"/>
    <p:sldId id="813" r:id="rId212"/>
    <p:sldId id="814" r:id="rId213"/>
    <p:sldId id="815" r:id="rId214"/>
    <p:sldId id="816" r:id="rId215"/>
    <p:sldId id="817" r:id="rId216"/>
    <p:sldId id="818" r:id="rId217"/>
    <p:sldId id="819" r:id="rId218"/>
    <p:sldId id="820" r:id="rId219"/>
    <p:sldId id="821" r:id="rId220"/>
    <p:sldId id="824" r:id="rId221"/>
    <p:sldId id="822" r:id="rId222"/>
    <p:sldId id="823" r:id="rId223"/>
    <p:sldId id="825" r:id="rId224"/>
    <p:sldId id="826" r:id="rId225"/>
    <p:sldId id="827"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1168" autoAdjust="0"/>
  </p:normalViewPr>
  <p:slideViewPr>
    <p:cSldViewPr snapToGrid="0">
      <p:cViewPr varScale="1">
        <p:scale>
          <a:sx n="80" d="100"/>
          <a:sy n="80" d="100"/>
        </p:scale>
        <p:origin x="76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2EC57-12C8-468C-A32D-25D9EB250511}" type="datetimeFigureOut">
              <a:rPr lang="en-IN" smtClean="0"/>
              <a:t>13-09-2024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A31DB-FAA5-4074-BB09-4BBB7D1CA1CE}" type="slidenum">
              <a:rPr lang="en-IN" smtClean="0"/>
              <a:t>‹#›</a:t>
            </a:fld>
            <a:endParaRPr lang="en-IN"/>
          </a:p>
        </p:txBody>
      </p:sp>
    </p:spTree>
    <p:extLst>
      <p:ext uri="{BB962C8B-B14F-4D97-AF65-F5344CB8AC3E}">
        <p14:creationId xmlns:p14="http://schemas.microsoft.com/office/powerpoint/2010/main" val="413826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000">
                <a:latin typeface="+mn-lt"/>
              </a:defRPr>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p:cNvSpPr>
            <a:spLocks noGrp="1"/>
          </p:cNvSpPr>
          <p:nvPr>
            <p:ph type="dt" sz="half" idx="10"/>
          </p:nvPr>
        </p:nvSpPr>
        <p:spPr/>
        <p:txBody>
          <a:bodyPr/>
          <a:lstStyle/>
          <a:p>
            <a:fld id="{D01A48AA-10E2-4413-848C-DC05FAC6B435}"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4365" y="5591313"/>
            <a:ext cx="2845905" cy="76503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1A48AA-10E2-4413-848C-DC05FAC6B435}"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01A48AA-10E2-4413-848C-DC05FAC6B435}"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DDBAFD-B40E-4671-AB81-2B489CD58EE6}"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FDDBAFD-B40E-4671-AB81-2B489CD58EE6}"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FDDBAFD-B40E-4671-AB81-2B489CD58EE6}" type="datetimeFigureOut">
              <a:rPr lang="en-IN" smtClean="0"/>
              <a:t>13-09-2024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FDDBAFD-B40E-4671-AB81-2B489CD58EE6}" type="datetimeFigureOut">
              <a:rPr lang="en-IN" smtClean="0"/>
              <a:t>13-09-2024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DDBAFD-B40E-4671-AB81-2B489CD58EE6}" type="datetimeFigureOut">
              <a:rPr lang="en-IN" smtClean="0"/>
              <a:t>13-09-2024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DBAFD-B40E-4671-AB81-2B489CD58EE6}"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mn-lt"/>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D01A48AA-10E2-4413-848C-DC05FAC6B435}"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02417" y="5971623"/>
            <a:ext cx="2511285" cy="89893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DBAFD-B40E-4671-AB81-2B489CD58EE6}"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FDDBAFD-B40E-4671-AB81-2B489CD58EE6}"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158C01-1B12-4937-BDC8-F04BF65F1D9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1A48AA-10E2-4413-848C-DC05FAC6B435}" type="datetimeFigureOut">
              <a:rPr lang="en-IN" smtClean="0"/>
              <a:t>13-09-2024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01A48AA-10E2-4413-848C-DC05FAC6B435}"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01A48AA-10E2-4413-848C-DC05FAC6B435}" type="datetimeFigureOut">
              <a:rPr lang="en-IN" smtClean="0"/>
              <a:t>13-09-2024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01A48AA-10E2-4413-848C-DC05FAC6B435}" type="datetimeFigureOut">
              <a:rPr lang="en-IN" smtClean="0"/>
              <a:t>13-09-2024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A48AA-10E2-4413-848C-DC05FAC6B435}" type="datetimeFigureOut">
              <a:rPr lang="en-IN" smtClean="0"/>
              <a:t>13-09-2024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A48AA-10E2-4413-848C-DC05FAC6B435}"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A48AA-10E2-4413-848C-DC05FAC6B435}" type="datetimeFigureOut">
              <a:rPr lang="en-IN" smtClean="0"/>
              <a:t>13-09-2024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B05EB0-6D91-4545-ACA1-260414F47C7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A48AA-10E2-4413-848C-DC05FAC6B435}" type="datetimeFigureOut">
              <a:rPr lang="en-IN" smtClean="0"/>
              <a:t>13-09-2024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05EB0-6D91-4545-ACA1-260414F47C7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DBAFD-B40E-4671-AB81-2B489CD58EE6}" type="datetimeFigureOut">
              <a:rPr lang="en-IN" smtClean="0"/>
              <a:t>13-09-2024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58C01-1B12-4937-BDC8-F04BF65F1D9F}" type="slidenum">
              <a:rPr lang="en-IN" smtClean="0"/>
              <a:t>‹#›</a:t>
            </a:fld>
            <a:endParaRPr lang="en-IN"/>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53400" y="5683250"/>
            <a:ext cx="3200400" cy="13462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hyperlink" Target="https://recoverit.wondershare.com/computer-tips/the-difference-between-apfs-hfs-and-exfat.html"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hyperlink" Target="https://www.geeksforgeeks.org/what-is-sql/" TargetMode="Externa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2207AE-E204-616A-061D-39321641D1E5}"/>
              </a:ext>
            </a:extLst>
          </p:cNvPr>
          <p:cNvSpPr>
            <a:spLocks noGrp="1"/>
          </p:cNvSpPr>
          <p:nvPr>
            <p:ph type="title"/>
          </p:nvPr>
        </p:nvSpPr>
        <p:spPr/>
        <p:txBody>
          <a:bodyPr/>
          <a:lstStyle/>
          <a:p>
            <a:pPr algn="ctr"/>
            <a:r>
              <a:rPr lang="en-US" dirty="0">
                <a:solidFill>
                  <a:srgbClr val="FF0000"/>
                </a:solidFill>
              </a:rPr>
              <a:t>CSE-2021-SD</a:t>
            </a:r>
            <a:endParaRPr lang="en-IN" dirty="0"/>
          </a:p>
        </p:txBody>
      </p:sp>
      <p:graphicFrame>
        <p:nvGraphicFramePr>
          <p:cNvPr id="7" name="Content Placeholder 6">
            <a:extLst>
              <a:ext uri="{FF2B5EF4-FFF2-40B4-BE49-F238E27FC236}">
                <a16:creationId xmlns:a16="http://schemas.microsoft.com/office/drawing/2014/main" xmlns="" id="{D3626098-5030-E100-BE26-B7C4318264EB}"/>
              </a:ext>
            </a:extLst>
          </p:cNvPr>
          <p:cNvGraphicFramePr>
            <a:graphicFrameLocks noGrp="1"/>
          </p:cNvGraphicFramePr>
          <p:nvPr>
            <p:ph idx="1"/>
            <p:extLst>
              <p:ext uri="{D42A27DB-BD31-4B8C-83A1-F6EECF244321}">
                <p14:modId xmlns:p14="http://schemas.microsoft.com/office/powerpoint/2010/main" val="347185913"/>
              </p:ext>
            </p:extLst>
          </p:nvPr>
        </p:nvGraphicFramePr>
        <p:xfrm>
          <a:off x="489098" y="1967023"/>
          <a:ext cx="11281142" cy="4167964"/>
        </p:xfrm>
        <a:graphic>
          <a:graphicData uri="http://schemas.openxmlformats.org/drawingml/2006/table">
            <a:tbl>
              <a:tblPr/>
              <a:tblGrid>
                <a:gridCol w="2317880">
                  <a:extLst>
                    <a:ext uri="{9D8B030D-6E8A-4147-A177-3AD203B41FA5}">
                      <a16:colId xmlns:a16="http://schemas.microsoft.com/office/drawing/2014/main" xmlns="" val="1278157446"/>
                    </a:ext>
                  </a:extLst>
                </a:gridCol>
                <a:gridCol w="3830177">
                  <a:extLst>
                    <a:ext uri="{9D8B030D-6E8A-4147-A177-3AD203B41FA5}">
                      <a16:colId xmlns:a16="http://schemas.microsoft.com/office/drawing/2014/main" xmlns="" val="1890789415"/>
                    </a:ext>
                  </a:extLst>
                </a:gridCol>
                <a:gridCol w="1832866">
                  <a:extLst>
                    <a:ext uri="{9D8B030D-6E8A-4147-A177-3AD203B41FA5}">
                      <a16:colId xmlns:a16="http://schemas.microsoft.com/office/drawing/2014/main" xmlns="" val="1054151703"/>
                    </a:ext>
                  </a:extLst>
                </a:gridCol>
                <a:gridCol w="3300219">
                  <a:extLst>
                    <a:ext uri="{9D8B030D-6E8A-4147-A177-3AD203B41FA5}">
                      <a16:colId xmlns:a16="http://schemas.microsoft.com/office/drawing/2014/main" xmlns="" val="3974584795"/>
                    </a:ext>
                  </a:extLst>
                </a:gridCol>
              </a:tblGrid>
              <a:tr h="737797">
                <a:tc>
                  <a:txBody>
                    <a:bodyPr/>
                    <a:lstStyle/>
                    <a:p>
                      <a:pPr rtl="0" fontAlgn="t"/>
                      <a:r>
                        <a:rPr lang="en-IN" sz="2000" b="0" dirty="0">
                          <a:effectLst/>
                          <a:latin typeface="Times New Roman" panose="02020603050405020304" pitchFamily="18" charset="0"/>
                        </a:rPr>
                        <a:t>Institute/School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dirty="0" err="1">
                          <a:effectLst/>
                          <a:latin typeface="Times New Roman" panose="02020603050405020304" pitchFamily="18" charset="0"/>
                        </a:rPr>
                        <a:t>Chitkara</a:t>
                      </a:r>
                      <a:r>
                        <a:rPr lang="en-US" sz="2000" b="0" dirty="0">
                          <a:effectLst/>
                          <a:latin typeface="Times New Roman" panose="02020603050405020304" pitchFamily="18" charset="0"/>
                        </a:rPr>
                        <a:t> University Institute of Engineering and Technology</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298952846"/>
                  </a:ext>
                </a:extLst>
              </a:tr>
              <a:tr h="663502">
                <a:tc>
                  <a:txBody>
                    <a:bodyPr/>
                    <a:lstStyle/>
                    <a:p>
                      <a:pPr rtl="0" fontAlgn="t"/>
                      <a:r>
                        <a:rPr lang="en-IN" sz="2000" b="0">
                          <a:effectLst/>
                          <a:latin typeface="Times New Roman" panose="02020603050405020304" pitchFamily="18" charset="0"/>
                        </a:rPr>
                        <a:t>Department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a:effectLst/>
                          <a:latin typeface="Times New Roman" panose="02020603050405020304" pitchFamily="18" charset="0"/>
                        </a:rPr>
                        <a:t>Department of Computer Science &amp; Engineering</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334729791"/>
                  </a:ext>
                </a:extLst>
              </a:tr>
              <a:tr h="389622">
                <a:tc>
                  <a:txBody>
                    <a:bodyPr/>
                    <a:lstStyle/>
                    <a:p>
                      <a:pPr rtl="0" fontAlgn="t"/>
                      <a:r>
                        <a:rPr lang="en-IN" sz="2000" b="0">
                          <a:effectLst/>
                          <a:latin typeface="Times New Roman" panose="02020603050405020304" pitchFamily="18" charset="0"/>
                        </a:rPr>
                        <a:t>Programme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gridSpan="3">
                  <a:txBody>
                    <a:bodyPr/>
                    <a:lstStyle/>
                    <a:p>
                      <a:pPr rtl="0" fontAlgn="t"/>
                      <a:r>
                        <a:rPr lang="en-US" sz="2000" b="0" dirty="0">
                          <a:effectLst/>
                          <a:latin typeface="Times New Roman" panose="02020603050405020304" pitchFamily="18" charset="0"/>
                        </a:rPr>
                        <a:t>Bachelor of Engineering (B.E.), Computer Science &amp; Engineering</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436436530"/>
                  </a:ext>
                </a:extLst>
              </a:tr>
              <a:tr h="737797">
                <a:tc>
                  <a:txBody>
                    <a:bodyPr/>
                    <a:lstStyle/>
                    <a:p>
                      <a:pPr rtl="0" fontAlgn="t"/>
                      <a:r>
                        <a:rPr lang="en-IN" sz="2000" b="0">
                          <a:effectLst/>
                          <a:latin typeface="Times New Roman" panose="02020603050405020304" pitchFamily="18" charset="0"/>
                        </a:rPr>
                        <a:t>Course Name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1" dirty="0">
                          <a:effectLst/>
                          <a:latin typeface="Times New Roman" panose="02020603050405020304" pitchFamily="18" charset="0"/>
                        </a:rPr>
                        <a:t>SYSTEM DESIGN</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Session</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a:effectLst/>
                          <a:latin typeface="Times New Roman" panose="02020603050405020304" pitchFamily="18" charset="0"/>
                        </a:rPr>
                        <a:t>2023-2024</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609798409"/>
                  </a:ext>
                </a:extLst>
              </a:tr>
              <a:tr h="511827">
                <a:tc>
                  <a:txBody>
                    <a:bodyPr/>
                    <a:lstStyle/>
                    <a:p>
                      <a:pPr rtl="0" fontAlgn="t"/>
                      <a:r>
                        <a:rPr lang="en-IN" sz="2000" b="0">
                          <a:effectLst/>
                          <a:latin typeface="Times New Roman" panose="02020603050405020304" pitchFamily="18" charset="0"/>
                        </a:rPr>
                        <a:t>Course Code</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dirty="0"/>
                        <a:t>CS254H</a:t>
                      </a:r>
                      <a:endParaRPr lang="en-IN" sz="2000" b="0" dirty="0">
                        <a:effectLst/>
                        <a:latin typeface="Times New Roman" panose="02020603050405020304" pitchFamily="18" charset="0"/>
                      </a:endParaRP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Semester/Batch</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dirty="0">
                          <a:effectLst/>
                          <a:latin typeface="Times New Roman" panose="02020603050405020304" pitchFamily="18" charset="0"/>
                        </a:rPr>
                        <a:t>5th/2021</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981955874"/>
                  </a:ext>
                </a:extLst>
              </a:tr>
              <a:tr h="737797">
                <a:tc>
                  <a:txBody>
                    <a:bodyPr/>
                    <a:lstStyle/>
                    <a:p>
                      <a:pPr rtl="0" fontAlgn="t"/>
                      <a:r>
                        <a:rPr lang="en-IN" sz="2000" b="0">
                          <a:effectLst/>
                          <a:latin typeface="Times New Roman" panose="02020603050405020304" pitchFamily="18" charset="0"/>
                        </a:rPr>
                        <a:t>L-T-P (Per Week)</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l" rtl="0" fontAlgn="t"/>
                      <a:r>
                        <a:rPr lang="en-IN" sz="2000" b="0" dirty="0">
                          <a:effectLst/>
                          <a:latin typeface="Times New Roman" panose="02020603050405020304" pitchFamily="18" charset="0"/>
                        </a:rPr>
                        <a:t>2-0-0</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t"/>
                      <a:r>
                        <a:rPr lang="en-IN" sz="2000" b="0">
                          <a:effectLst/>
                          <a:latin typeface="Times New Roman" panose="02020603050405020304" pitchFamily="18" charset="0"/>
                        </a:rPr>
                        <a:t>Course Credits</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t"/>
                      <a:r>
                        <a:rPr lang="en-IN" sz="2000" b="0" dirty="0">
                          <a:effectLst/>
                          <a:latin typeface="Times New Roman" panose="02020603050405020304" pitchFamily="18" charset="0"/>
                        </a:rPr>
                        <a:t>02</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529303049"/>
                  </a:ext>
                </a:extLst>
              </a:tr>
              <a:tr h="389622">
                <a:tc>
                  <a:txBody>
                    <a:bodyPr/>
                    <a:lstStyle/>
                    <a:p>
                      <a:pPr rtl="0" fontAlgn="t"/>
                      <a:r>
                        <a:rPr lang="en-IN" sz="2000" b="0" dirty="0">
                          <a:effectLst/>
                          <a:latin typeface="Times New Roman" panose="02020603050405020304" pitchFamily="18" charset="0"/>
                        </a:rPr>
                        <a:t>Course Coordinator</a:t>
                      </a:r>
                    </a:p>
                  </a:txBody>
                  <a:tcPr marL="19050" marR="19050" marT="12700" marB="12700">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rtl="0" fontAlgn="t"/>
                      <a:r>
                        <a:rPr lang="en-IN" sz="2000" b="0" dirty="0" err="1">
                          <a:effectLst/>
                          <a:latin typeface="Times New Roman" panose="02020603050405020304" pitchFamily="18" charset="0"/>
                        </a:rPr>
                        <a:t>Dr.</a:t>
                      </a:r>
                      <a:r>
                        <a:rPr lang="en-IN" sz="2000" b="0" dirty="0">
                          <a:effectLst/>
                          <a:latin typeface="Times New Roman" panose="02020603050405020304" pitchFamily="18" charset="0"/>
                        </a:rPr>
                        <a:t> Parul</a:t>
                      </a:r>
                    </a:p>
                  </a:txBody>
                  <a:tcPr marL="19050" marR="19050" marT="12700" marB="12700">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3186103047"/>
                  </a:ext>
                </a:extLst>
              </a:tr>
            </a:tbl>
          </a:graphicData>
        </a:graphic>
      </p:graphicFrame>
    </p:spTree>
    <p:extLst>
      <p:ext uri="{BB962C8B-B14F-4D97-AF65-F5344CB8AC3E}">
        <p14:creationId xmlns:p14="http://schemas.microsoft.com/office/powerpoint/2010/main" val="263040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B14396-BC19-C6E1-EC89-2FA6E3B53B75}"/>
              </a:ext>
            </a:extLst>
          </p:cNvPr>
          <p:cNvSpPr>
            <a:spLocks noGrp="1"/>
          </p:cNvSpPr>
          <p:nvPr>
            <p:ph type="title"/>
          </p:nvPr>
        </p:nvSpPr>
        <p:spPr/>
        <p:txBody>
          <a:bodyPr/>
          <a:lstStyle/>
          <a:p>
            <a:pPr algn="ctr"/>
            <a:r>
              <a:rPr lang="en-IN" b="1" dirty="0">
                <a:solidFill>
                  <a:srgbClr val="FF0000"/>
                </a:solidFill>
              </a:rPr>
              <a:t>Von Neumann Basic Structure</a:t>
            </a:r>
          </a:p>
        </p:txBody>
      </p:sp>
      <p:pic>
        <p:nvPicPr>
          <p:cNvPr id="5" name="Content Placeholder 4">
            <a:extLst>
              <a:ext uri="{FF2B5EF4-FFF2-40B4-BE49-F238E27FC236}">
                <a16:creationId xmlns:a16="http://schemas.microsoft.com/office/drawing/2014/main" xmlns="" id="{16CBE5B4-E5C0-E742-EEF1-92EBF7878D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42661" y="1307804"/>
            <a:ext cx="5987021" cy="4444409"/>
          </a:xfrm>
        </p:spPr>
      </p:pic>
    </p:spTree>
    <p:extLst>
      <p:ext uri="{BB962C8B-B14F-4D97-AF65-F5344CB8AC3E}">
        <p14:creationId xmlns:p14="http://schemas.microsoft.com/office/powerpoint/2010/main" val="301295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29F48-136A-6A9E-8B12-0E434C2C2804}"/>
              </a:ext>
            </a:extLst>
          </p:cNvPr>
          <p:cNvSpPr>
            <a:spLocks noGrp="1"/>
          </p:cNvSpPr>
          <p:nvPr>
            <p:ph type="title"/>
          </p:nvPr>
        </p:nvSpPr>
        <p:spPr/>
        <p:txBody>
          <a:bodyPr/>
          <a:lstStyle/>
          <a:p>
            <a:pPr algn="ctr"/>
            <a:r>
              <a:rPr lang="en-IN" b="1" dirty="0">
                <a:solidFill>
                  <a:srgbClr val="FF0000"/>
                </a:solidFill>
              </a:rPr>
              <a:t>Page Replacement Algorithm</a:t>
            </a:r>
            <a:br>
              <a:rPr lang="en-IN" b="1" dirty="0">
                <a:solidFill>
                  <a:srgbClr val="FF0000"/>
                </a:solidFill>
              </a:rPr>
            </a:br>
            <a:r>
              <a:rPr lang="en-IN" b="1" dirty="0">
                <a:solidFill>
                  <a:srgbClr val="FF0000"/>
                </a:solidFill>
              </a:rPr>
              <a:t>(FIFO)</a:t>
            </a:r>
            <a:endParaRPr lang="en-IN" dirty="0"/>
          </a:p>
        </p:txBody>
      </p:sp>
      <p:sp>
        <p:nvSpPr>
          <p:cNvPr id="3" name="Content Placeholder 2">
            <a:extLst>
              <a:ext uri="{FF2B5EF4-FFF2-40B4-BE49-F238E27FC236}">
                <a16:creationId xmlns:a16="http://schemas.microsoft.com/office/drawing/2014/main" xmlns="" id="{E7FA3920-EB34-033B-C4EC-7972FD333D03}"/>
              </a:ext>
            </a:extLst>
          </p:cNvPr>
          <p:cNvSpPr>
            <a:spLocks noGrp="1"/>
          </p:cNvSpPr>
          <p:nvPr>
            <p:ph idx="1"/>
          </p:nvPr>
        </p:nvSpPr>
        <p:spPr/>
        <p:txBody>
          <a:bodyPr>
            <a:normAutofit/>
          </a:bodyPr>
          <a:lstStyle/>
          <a:p>
            <a:r>
              <a:rPr lang="en-US" dirty="0"/>
              <a:t>The simplest page-replacement algorithm is a first-in, first-out ( FIFO) algorithm. </a:t>
            </a:r>
          </a:p>
          <a:p>
            <a:r>
              <a:rPr lang="en-US" dirty="0"/>
              <a:t>A FIFO replacement algorithm associates with each page the time</a:t>
            </a:r>
          </a:p>
          <a:p>
            <a:r>
              <a:rPr lang="en-US" dirty="0"/>
              <a:t> when that page was brought into memory. When a page must be replaced, the oldest page is chosen.</a:t>
            </a:r>
          </a:p>
          <a:p>
            <a:r>
              <a:rPr lang="en-US" dirty="0"/>
              <a:t>The FIFO page-replacement algorithm is easy to understand and program.</a:t>
            </a:r>
          </a:p>
        </p:txBody>
      </p:sp>
    </p:spTree>
    <p:extLst>
      <p:ext uri="{BB962C8B-B14F-4D97-AF65-F5344CB8AC3E}">
        <p14:creationId xmlns:p14="http://schemas.microsoft.com/office/powerpoint/2010/main" val="22211142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B238F-E840-CD91-41BE-EFC05C986D7E}"/>
              </a:ext>
            </a:extLst>
          </p:cNvPr>
          <p:cNvSpPr>
            <a:spLocks noGrp="1"/>
          </p:cNvSpPr>
          <p:nvPr>
            <p:ph type="title"/>
          </p:nvPr>
        </p:nvSpPr>
        <p:spPr>
          <a:xfrm>
            <a:off x="838200" y="365125"/>
            <a:ext cx="10515600" cy="2048466"/>
          </a:xfrm>
        </p:spPr>
        <p:txBody>
          <a:bodyPr>
            <a:normAutofit/>
          </a:bodyPr>
          <a:lstStyle/>
          <a:p>
            <a:pPr algn="ctr"/>
            <a:r>
              <a:rPr lang="en-IN" b="1" dirty="0">
                <a:solidFill>
                  <a:srgbClr val="FF0000"/>
                </a:solidFill>
              </a:rPr>
              <a:t>Page Replacement Algorithm</a:t>
            </a:r>
            <a:br>
              <a:rPr lang="en-IN" b="1" dirty="0">
                <a:solidFill>
                  <a:srgbClr val="FF0000"/>
                </a:solidFill>
              </a:rPr>
            </a:br>
            <a:r>
              <a:rPr lang="en-IN" b="1" dirty="0">
                <a:solidFill>
                  <a:srgbClr val="FF0000"/>
                </a:solidFill>
              </a:rPr>
              <a:t>(FIFO)</a:t>
            </a:r>
            <a:br>
              <a:rPr lang="en-IN" b="1" dirty="0">
                <a:solidFill>
                  <a:srgbClr val="FF0000"/>
                </a:solidFill>
              </a:rPr>
            </a:br>
            <a:r>
              <a:rPr lang="en-IN" sz="4400" b="1" dirty="0"/>
              <a:t>(Hit Ratio and Miss ratio)</a:t>
            </a:r>
            <a:endParaRPr lang="en-IN" dirty="0"/>
          </a:p>
        </p:txBody>
      </p:sp>
      <p:pic>
        <p:nvPicPr>
          <p:cNvPr id="5" name="Content Placeholder 4">
            <a:extLst>
              <a:ext uri="{FF2B5EF4-FFF2-40B4-BE49-F238E27FC236}">
                <a16:creationId xmlns:a16="http://schemas.microsoft.com/office/drawing/2014/main" xmlns="" id="{1DA1BF00-0BCC-C05D-1E9D-9452E7DFE97A}"/>
              </a:ext>
            </a:extLst>
          </p:cNvPr>
          <p:cNvPicPr>
            <a:picLocks noGrp="1" noChangeAspect="1"/>
          </p:cNvPicPr>
          <p:nvPr>
            <p:ph idx="1"/>
          </p:nvPr>
        </p:nvPicPr>
        <p:blipFill>
          <a:blip r:embed="rId2"/>
          <a:stretch>
            <a:fillRect/>
          </a:stretch>
        </p:blipFill>
        <p:spPr>
          <a:xfrm>
            <a:off x="1913860" y="2562446"/>
            <a:ext cx="8718698" cy="2690037"/>
          </a:xfrm>
        </p:spPr>
      </p:pic>
    </p:spTree>
    <p:extLst>
      <p:ext uri="{BB962C8B-B14F-4D97-AF65-F5344CB8AC3E}">
        <p14:creationId xmlns:p14="http://schemas.microsoft.com/office/powerpoint/2010/main" val="18486938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3A1CCF-212E-1768-8665-536D5AA6E7E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EF0FB9FC-ADA2-F696-EF40-EC02C8FCE1E1}"/>
              </a:ext>
            </a:extLst>
          </p:cNvPr>
          <p:cNvPicPr>
            <a:picLocks noGrp="1" noChangeAspect="1"/>
          </p:cNvPicPr>
          <p:nvPr>
            <p:ph idx="1"/>
          </p:nvPr>
        </p:nvPicPr>
        <p:blipFill>
          <a:blip r:embed="rId2"/>
          <a:stretch>
            <a:fillRect/>
          </a:stretch>
        </p:blipFill>
        <p:spPr>
          <a:xfrm>
            <a:off x="1669312" y="1850065"/>
            <a:ext cx="8165804" cy="3285461"/>
          </a:xfrm>
        </p:spPr>
      </p:pic>
    </p:spTree>
    <p:extLst>
      <p:ext uri="{BB962C8B-B14F-4D97-AF65-F5344CB8AC3E}">
        <p14:creationId xmlns:p14="http://schemas.microsoft.com/office/powerpoint/2010/main" val="13687283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0EA25-5495-575F-4E41-E6A015717872}"/>
              </a:ext>
            </a:extLst>
          </p:cNvPr>
          <p:cNvSpPr>
            <a:spLocks noGrp="1"/>
          </p:cNvSpPr>
          <p:nvPr>
            <p:ph type="title"/>
          </p:nvPr>
        </p:nvSpPr>
        <p:spPr/>
        <p:txBody>
          <a:bodyPr/>
          <a:lstStyle/>
          <a:p>
            <a:pPr algn="ctr"/>
            <a:r>
              <a:rPr lang="en-IN" b="1" dirty="0" err="1">
                <a:solidFill>
                  <a:srgbClr val="FF0000"/>
                </a:solidFill>
              </a:rPr>
              <a:t>Belady’s</a:t>
            </a:r>
            <a:r>
              <a:rPr lang="en-IN" b="1" dirty="0">
                <a:solidFill>
                  <a:srgbClr val="FF0000"/>
                </a:solidFill>
              </a:rPr>
              <a:t> anomaly</a:t>
            </a:r>
          </a:p>
        </p:txBody>
      </p:sp>
      <p:sp>
        <p:nvSpPr>
          <p:cNvPr id="3" name="Content Placeholder 2">
            <a:extLst>
              <a:ext uri="{FF2B5EF4-FFF2-40B4-BE49-F238E27FC236}">
                <a16:creationId xmlns:a16="http://schemas.microsoft.com/office/drawing/2014/main" xmlns="" id="{E0FEB8FF-8019-7E56-95DB-532A641C656E}"/>
              </a:ext>
            </a:extLst>
          </p:cNvPr>
          <p:cNvSpPr>
            <a:spLocks noGrp="1"/>
          </p:cNvSpPr>
          <p:nvPr>
            <p:ph idx="1"/>
          </p:nvPr>
        </p:nvSpPr>
        <p:spPr/>
        <p:txBody>
          <a:bodyPr/>
          <a:lstStyle/>
          <a:p>
            <a:r>
              <a:rPr lang="en-US" dirty="0"/>
              <a:t>For some page-replacement algorithms, the page-fault rate may increase as the number of allocated frames increases</a:t>
            </a:r>
            <a:endParaRPr lang="en-IN" dirty="0"/>
          </a:p>
          <a:p>
            <a:pPr marL="0" indent="0">
              <a:buNone/>
            </a:pPr>
            <a:r>
              <a:rPr lang="en-IN" dirty="0"/>
              <a:t>String:</a:t>
            </a:r>
          </a:p>
          <a:p>
            <a:pPr marL="0" indent="0">
              <a:buNone/>
            </a:pPr>
            <a:r>
              <a:rPr lang="en-IN" dirty="0"/>
              <a:t>1, 2, 3, 4, 1, 2, 5, 1, 2, 3, 4, 5</a:t>
            </a:r>
          </a:p>
          <a:p>
            <a:r>
              <a:rPr lang="en-US" dirty="0"/>
              <a:t>Notice that the number of faults for four frames (ten) is greater than the number of faults for three frames (nine)! </a:t>
            </a:r>
          </a:p>
          <a:p>
            <a:endParaRPr lang="en-IN" dirty="0"/>
          </a:p>
        </p:txBody>
      </p:sp>
    </p:spTree>
    <p:extLst>
      <p:ext uri="{BB962C8B-B14F-4D97-AF65-F5344CB8AC3E}">
        <p14:creationId xmlns:p14="http://schemas.microsoft.com/office/powerpoint/2010/main" val="2447084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210DFD-99D2-719F-E7FF-85E19F04F451}"/>
              </a:ext>
            </a:extLst>
          </p:cNvPr>
          <p:cNvSpPr>
            <a:spLocks noGrp="1"/>
          </p:cNvSpPr>
          <p:nvPr>
            <p:ph type="title"/>
          </p:nvPr>
        </p:nvSpPr>
        <p:spPr/>
        <p:txBody>
          <a:bodyPr/>
          <a:lstStyle/>
          <a:p>
            <a:pPr algn="ctr"/>
            <a:r>
              <a:rPr lang="en-IN" b="1" dirty="0">
                <a:solidFill>
                  <a:srgbClr val="FF0000"/>
                </a:solidFill>
              </a:rPr>
              <a:t>Optimal Page Replacement</a:t>
            </a:r>
          </a:p>
        </p:txBody>
      </p:sp>
      <p:sp>
        <p:nvSpPr>
          <p:cNvPr id="3" name="Content Placeholder 2">
            <a:extLst>
              <a:ext uri="{FF2B5EF4-FFF2-40B4-BE49-F238E27FC236}">
                <a16:creationId xmlns:a16="http://schemas.microsoft.com/office/drawing/2014/main" xmlns="" id="{BE3F115F-C04F-05DB-A270-05557CFEFCF5}"/>
              </a:ext>
            </a:extLst>
          </p:cNvPr>
          <p:cNvSpPr>
            <a:spLocks noGrp="1"/>
          </p:cNvSpPr>
          <p:nvPr>
            <p:ph idx="1"/>
          </p:nvPr>
        </p:nvSpPr>
        <p:spPr>
          <a:xfrm>
            <a:off x="838200" y="1446028"/>
            <a:ext cx="10515600" cy="4730935"/>
          </a:xfrm>
        </p:spPr>
        <p:txBody>
          <a:bodyPr>
            <a:normAutofit lnSpcReduction="10000"/>
          </a:bodyPr>
          <a:lstStyle/>
          <a:p>
            <a:r>
              <a:rPr lang="en-US" dirty="0"/>
              <a:t>One result of the discovery of </a:t>
            </a:r>
            <a:r>
              <a:rPr lang="en-US" dirty="0" err="1"/>
              <a:t>Belady’s</a:t>
            </a:r>
            <a:r>
              <a:rPr lang="en-US" dirty="0"/>
              <a:t> anomaly was the search for an optimal page-replacement algorithm—the algorithm that has the lowest page-fault rate of all algorithms and will never suffer from </a:t>
            </a:r>
            <a:r>
              <a:rPr lang="en-US" dirty="0" err="1"/>
              <a:t>Belady’s</a:t>
            </a:r>
            <a:r>
              <a:rPr lang="en-US" dirty="0"/>
              <a:t> anomaly. </a:t>
            </a:r>
          </a:p>
          <a:p>
            <a:r>
              <a:rPr lang="en-US" dirty="0"/>
              <a:t>Such an algorithm does exist and has been called OPT or MIN. It is simply this:</a:t>
            </a:r>
          </a:p>
          <a:p>
            <a:pPr marL="0" indent="0" algn="ctr">
              <a:buNone/>
            </a:pPr>
            <a:r>
              <a:rPr lang="en-US" dirty="0">
                <a:solidFill>
                  <a:srgbClr val="00B050"/>
                </a:solidFill>
              </a:rPr>
              <a:t>Replace the page that will not be used for the longest period of time.</a:t>
            </a:r>
          </a:p>
          <a:p>
            <a:r>
              <a:rPr lang="en-US" dirty="0"/>
              <a:t>Use of this page-replacement algorithm guarantees the lowest possible </a:t>
            </a:r>
            <a:r>
              <a:rPr lang="en-US" dirty="0" err="1"/>
              <a:t>pagefault</a:t>
            </a:r>
            <a:r>
              <a:rPr lang="en-US" dirty="0"/>
              <a:t> rate for a fixed number of frames.</a:t>
            </a:r>
          </a:p>
          <a:p>
            <a:r>
              <a:rPr lang="en-US" dirty="0"/>
              <a:t>Unfortunately, the optimal page-replacement algorithm is difficult to implement, because it requires future knowledge of the reference string.</a:t>
            </a:r>
            <a:endParaRPr lang="en-IN" dirty="0"/>
          </a:p>
        </p:txBody>
      </p:sp>
    </p:spTree>
    <p:extLst>
      <p:ext uri="{BB962C8B-B14F-4D97-AF65-F5344CB8AC3E}">
        <p14:creationId xmlns:p14="http://schemas.microsoft.com/office/powerpoint/2010/main" val="18445169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B55C3-2E45-01E5-4744-7D4779D6045C}"/>
              </a:ext>
            </a:extLst>
          </p:cNvPr>
          <p:cNvSpPr>
            <a:spLocks noGrp="1"/>
          </p:cNvSpPr>
          <p:nvPr>
            <p:ph type="title"/>
          </p:nvPr>
        </p:nvSpPr>
        <p:spPr/>
        <p:txBody>
          <a:bodyPr/>
          <a:lstStyle/>
          <a:p>
            <a:pPr algn="ctr"/>
            <a:r>
              <a:rPr lang="en-IN" b="1" dirty="0">
                <a:solidFill>
                  <a:srgbClr val="FF0000"/>
                </a:solidFill>
              </a:rPr>
              <a:t>Optimal Page Replacement</a:t>
            </a:r>
            <a:br>
              <a:rPr lang="en-IN" b="1" dirty="0">
                <a:solidFill>
                  <a:srgbClr val="FF0000"/>
                </a:solidFill>
              </a:rPr>
            </a:br>
            <a:r>
              <a:rPr lang="en-IN" sz="1800" b="1" dirty="0"/>
              <a:t>(Hit Ratio and Miss ratio)</a:t>
            </a:r>
          </a:p>
        </p:txBody>
      </p:sp>
      <p:pic>
        <p:nvPicPr>
          <p:cNvPr id="5" name="Content Placeholder 4">
            <a:extLst>
              <a:ext uri="{FF2B5EF4-FFF2-40B4-BE49-F238E27FC236}">
                <a16:creationId xmlns:a16="http://schemas.microsoft.com/office/drawing/2014/main" xmlns="" id="{527A8B39-1716-AD21-FB74-C6C1CABB281A}"/>
              </a:ext>
            </a:extLst>
          </p:cNvPr>
          <p:cNvPicPr>
            <a:picLocks noGrp="1" noChangeAspect="1"/>
          </p:cNvPicPr>
          <p:nvPr>
            <p:ph idx="1"/>
          </p:nvPr>
        </p:nvPicPr>
        <p:blipFill>
          <a:blip r:embed="rId2"/>
          <a:stretch>
            <a:fillRect/>
          </a:stretch>
        </p:blipFill>
        <p:spPr>
          <a:xfrm>
            <a:off x="1988288" y="1945758"/>
            <a:ext cx="8240233" cy="2977116"/>
          </a:xfrm>
        </p:spPr>
      </p:pic>
    </p:spTree>
    <p:extLst>
      <p:ext uri="{BB962C8B-B14F-4D97-AF65-F5344CB8AC3E}">
        <p14:creationId xmlns:p14="http://schemas.microsoft.com/office/powerpoint/2010/main" val="31276949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4F11B6-C557-AC93-27D0-514B9BD68EA9}"/>
              </a:ext>
            </a:extLst>
          </p:cNvPr>
          <p:cNvSpPr>
            <a:spLocks noGrp="1"/>
          </p:cNvSpPr>
          <p:nvPr>
            <p:ph type="title"/>
          </p:nvPr>
        </p:nvSpPr>
        <p:spPr/>
        <p:txBody>
          <a:bodyPr/>
          <a:lstStyle/>
          <a:p>
            <a:pPr algn="ctr"/>
            <a:r>
              <a:rPr lang="en-IN" b="1" dirty="0">
                <a:solidFill>
                  <a:srgbClr val="FF0000"/>
                </a:solidFill>
              </a:rPr>
              <a:t>LRU Page Replacement</a:t>
            </a:r>
          </a:p>
        </p:txBody>
      </p:sp>
      <p:sp>
        <p:nvSpPr>
          <p:cNvPr id="3" name="Content Placeholder 2">
            <a:extLst>
              <a:ext uri="{FF2B5EF4-FFF2-40B4-BE49-F238E27FC236}">
                <a16:creationId xmlns:a16="http://schemas.microsoft.com/office/drawing/2014/main" xmlns="" id="{E3FFB2A8-E6C3-726F-7A06-087A51E0F5F8}"/>
              </a:ext>
            </a:extLst>
          </p:cNvPr>
          <p:cNvSpPr>
            <a:spLocks noGrp="1"/>
          </p:cNvSpPr>
          <p:nvPr>
            <p:ph idx="1"/>
          </p:nvPr>
        </p:nvSpPr>
        <p:spPr/>
        <p:txBody>
          <a:bodyPr>
            <a:normAutofit/>
          </a:bodyPr>
          <a:lstStyle/>
          <a:p>
            <a:r>
              <a:rPr lang="en-US" dirty="0"/>
              <a:t>If we use the recent past as an approximation of the near future, then we can replace the page that has not been used for the longest period of time. This approach is the least recently used ( LRU) algorithm.</a:t>
            </a:r>
          </a:p>
          <a:p>
            <a:r>
              <a:rPr lang="en-US" dirty="0"/>
              <a:t>LRU replacement associates with each page the time of that page’s last use.</a:t>
            </a:r>
          </a:p>
          <a:p>
            <a:r>
              <a:rPr lang="en-US" dirty="0"/>
              <a:t>When a page must be replaced, LRU chooses the page that has not been used for the longest period of time.</a:t>
            </a:r>
          </a:p>
          <a:p>
            <a:r>
              <a:rPr lang="en-US" dirty="0"/>
              <a:t>We can think of this strategy as the optimal page-replacement algorithm looking backward in time, rather than forward.</a:t>
            </a:r>
            <a:endParaRPr lang="en-IN" dirty="0"/>
          </a:p>
        </p:txBody>
      </p:sp>
    </p:spTree>
    <p:extLst>
      <p:ext uri="{BB962C8B-B14F-4D97-AF65-F5344CB8AC3E}">
        <p14:creationId xmlns:p14="http://schemas.microsoft.com/office/powerpoint/2010/main" val="987326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BCDE1B-FF4A-C2CE-B7E1-682CDD2CE2CC}"/>
              </a:ext>
            </a:extLst>
          </p:cNvPr>
          <p:cNvSpPr>
            <a:spLocks noGrp="1"/>
          </p:cNvSpPr>
          <p:nvPr>
            <p:ph type="title"/>
          </p:nvPr>
        </p:nvSpPr>
        <p:spPr/>
        <p:txBody>
          <a:bodyPr/>
          <a:lstStyle/>
          <a:p>
            <a:pPr algn="ctr"/>
            <a:r>
              <a:rPr lang="en-IN" b="1" dirty="0">
                <a:solidFill>
                  <a:srgbClr val="FF0000"/>
                </a:solidFill>
              </a:rPr>
              <a:t>LRU Page Replacement</a:t>
            </a:r>
            <a:endParaRPr lang="en-IN" dirty="0"/>
          </a:p>
        </p:txBody>
      </p:sp>
      <p:pic>
        <p:nvPicPr>
          <p:cNvPr id="5" name="Content Placeholder 4">
            <a:extLst>
              <a:ext uri="{FF2B5EF4-FFF2-40B4-BE49-F238E27FC236}">
                <a16:creationId xmlns:a16="http://schemas.microsoft.com/office/drawing/2014/main" xmlns="" id="{B8C0CC0D-28D2-B686-C0A3-1FB19E2367B2}"/>
              </a:ext>
            </a:extLst>
          </p:cNvPr>
          <p:cNvPicPr>
            <a:picLocks noGrp="1" noChangeAspect="1"/>
          </p:cNvPicPr>
          <p:nvPr>
            <p:ph idx="1"/>
          </p:nvPr>
        </p:nvPicPr>
        <p:blipFill>
          <a:blip r:embed="rId2"/>
          <a:stretch>
            <a:fillRect/>
          </a:stretch>
        </p:blipFill>
        <p:spPr>
          <a:xfrm>
            <a:off x="1509823" y="1690689"/>
            <a:ext cx="9207795" cy="3721284"/>
          </a:xfrm>
        </p:spPr>
      </p:pic>
    </p:spTree>
    <p:extLst>
      <p:ext uri="{BB962C8B-B14F-4D97-AF65-F5344CB8AC3E}">
        <p14:creationId xmlns:p14="http://schemas.microsoft.com/office/powerpoint/2010/main" val="16244292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A113E2-023A-29B6-34F3-7CFE37ED8432}"/>
              </a:ext>
            </a:extLst>
          </p:cNvPr>
          <p:cNvSpPr>
            <a:spLocks noGrp="1"/>
          </p:cNvSpPr>
          <p:nvPr>
            <p:ph type="title"/>
          </p:nvPr>
        </p:nvSpPr>
        <p:spPr/>
        <p:txBody>
          <a:bodyPr/>
          <a:lstStyle/>
          <a:p>
            <a:pPr algn="ctr"/>
            <a:r>
              <a:rPr lang="en-IN" b="1" dirty="0">
                <a:solidFill>
                  <a:srgbClr val="FF0000"/>
                </a:solidFill>
              </a:rPr>
              <a:t>Counting-Based Page Replacement</a:t>
            </a:r>
          </a:p>
        </p:txBody>
      </p:sp>
      <p:sp>
        <p:nvSpPr>
          <p:cNvPr id="3" name="Content Placeholder 2">
            <a:extLst>
              <a:ext uri="{FF2B5EF4-FFF2-40B4-BE49-F238E27FC236}">
                <a16:creationId xmlns:a16="http://schemas.microsoft.com/office/drawing/2014/main" xmlns="" id="{4802DA24-D882-B0E6-F9E7-7BA2CB2A5C25}"/>
              </a:ext>
            </a:extLst>
          </p:cNvPr>
          <p:cNvSpPr>
            <a:spLocks noGrp="1"/>
          </p:cNvSpPr>
          <p:nvPr>
            <p:ph idx="1"/>
          </p:nvPr>
        </p:nvSpPr>
        <p:spPr/>
        <p:txBody>
          <a:bodyPr>
            <a:normAutofit/>
          </a:bodyPr>
          <a:lstStyle/>
          <a:p>
            <a:r>
              <a:rPr lang="en-US" dirty="0"/>
              <a:t>We can keep a counter of the number of references that have been made to each page and develop the following two schemes.</a:t>
            </a:r>
          </a:p>
          <a:p>
            <a:r>
              <a:rPr lang="en-US" b="1" dirty="0">
                <a:solidFill>
                  <a:srgbClr val="FF0000"/>
                </a:solidFill>
              </a:rPr>
              <a:t>LFU(least frequently used) : </a:t>
            </a:r>
          </a:p>
          <a:p>
            <a:pPr lvl="1"/>
            <a:r>
              <a:rPr lang="en-US" dirty="0"/>
              <a:t>The least frequently used (LFU) page-replacement algorithm requires that the page with the smallest count be replaced. The reason for this selection is that an actively used page should have a large reference count. </a:t>
            </a:r>
          </a:p>
          <a:p>
            <a:pPr lvl="1"/>
            <a:r>
              <a:rPr lang="en-US" dirty="0"/>
              <a:t>A problem arises, however, when a page is used heavily during the initial phase of  a process but then is never used again. Since it was used heavily, it has a large count and remains in memory even though it is no longer needed.</a:t>
            </a:r>
          </a:p>
          <a:p>
            <a:pPr lvl="1"/>
            <a:r>
              <a:rPr lang="en-US" dirty="0"/>
              <a:t>One solution is to shift the counts right by 1 bit at regular intervals, forming an exponentially decaying average usage count.</a:t>
            </a:r>
            <a:endParaRPr lang="en-IN" dirty="0"/>
          </a:p>
        </p:txBody>
      </p:sp>
    </p:spTree>
    <p:extLst>
      <p:ext uri="{BB962C8B-B14F-4D97-AF65-F5344CB8AC3E}">
        <p14:creationId xmlns:p14="http://schemas.microsoft.com/office/powerpoint/2010/main" val="2482401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B8BEBF-7423-5B88-FA19-AB3C46C10679}"/>
              </a:ext>
            </a:extLst>
          </p:cNvPr>
          <p:cNvSpPr>
            <a:spLocks noGrp="1"/>
          </p:cNvSpPr>
          <p:nvPr>
            <p:ph type="title"/>
          </p:nvPr>
        </p:nvSpPr>
        <p:spPr/>
        <p:txBody>
          <a:bodyPr/>
          <a:lstStyle/>
          <a:p>
            <a:pPr algn="ctr"/>
            <a:r>
              <a:rPr lang="en-IN" b="1" dirty="0">
                <a:solidFill>
                  <a:srgbClr val="FF0000"/>
                </a:solidFill>
              </a:rPr>
              <a:t>Counting-Based Page Replacement</a:t>
            </a:r>
            <a:endParaRPr lang="en-IN" dirty="0"/>
          </a:p>
        </p:txBody>
      </p:sp>
      <p:sp>
        <p:nvSpPr>
          <p:cNvPr id="3" name="Content Placeholder 2">
            <a:extLst>
              <a:ext uri="{FF2B5EF4-FFF2-40B4-BE49-F238E27FC236}">
                <a16:creationId xmlns:a16="http://schemas.microsoft.com/office/drawing/2014/main" xmlns="" id="{A5A97ACD-1167-6B52-8183-979DA92CB6D2}"/>
              </a:ext>
            </a:extLst>
          </p:cNvPr>
          <p:cNvSpPr>
            <a:spLocks noGrp="1"/>
          </p:cNvSpPr>
          <p:nvPr>
            <p:ph idx="1"/>
          </p:nvPr>
        </p:nvSpPr>
        <p:spPr/>
        <p:txBody>
          <a:bodyPr/>
          <a:lstStyle/>
          <a:p>
            <a:r>
              <a:rPr lang="en-US" b="1" dirty="0">
                <a:solidFill>
                  <a:srgbClr val="FF0000"/>
                </a:solidFill>
              </a:rPr>
              <a:t>Most Frequently Used(MFU) :</a:t>
            </a:r>
          </a:p>
          <a:p>
            <a:r>
              <a:rPr lang="en-US" dirty="0"/>
              <a:t>The most frequently used (MFU) page-replacement algorithm is based on the argument that the page with the smallest count was probably just brought in and has yet to be used.</a:t>
            </a:r>
            <a:endParaRPr lang="en-IN" dirty="0"/>
          </a:p>
        </p:txBody>
      </p:sp>
    </p:spTree>
    <p:extLst>
      <p:ext uri="{BB962C8B-B14F-4D97-AF65-F5344CB8AC3E}">
        <p14:creationId xmlns:p14="http://schemas.microsoft.com/office/powerpoint/2010/main" val="400861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9B63D7-6843-4882-1949-701D1FD31D5E}"/>
              </a:ext>
            </a:extLst>
          </p:cNvPr>
          <p:cNvSpPr>
            <a:spLocks noGrp="1"/>
          </p:cNvSpPr>
          <p:nvPr>
            <p:ph type="title"/>
          </p:nvPr>
        </p:nvSpPr>
        <p:spPr/>
        <p:txBody>
          <a:bodyPr/>
          <a:lstStyle/>
          <a:p>
            <a:pPr algn="ctr"/>
            <a:r>
              <a:rPr lang="en-IN" b="1" dirty="0">
                <a:solidFill>
                  <a:srgbClr val="FF0000"/>
                </a:solidFill>
              </a:rPr>
              <a:t>Registers</a:t>
            </a:r>
          </a:p>
        </p:txBody>
      </p:sp>
      <p:sp>
        <p:nvSpPr>
          <p:cNvPr id="3" name="Content Placeholder 2">
            <a:extLst>
              <a:ext uri="{FF2B5EF4-FFF2-40B4-BE49-F238E27FC236}">
                <a16:creationId xmlns:a16="http://schemas.microsoft.com/office/drawing/2014/main" xmlns="" id="{CC5DF0D5-2DFA-6147-21E0-9F3074E87965}"/>
              </a:ext>
            </a:extLst>
          </p:cNvPr>
          <p:cNvSpPr>
            <a:spLocks noGrp="1"/>
          </p:cNvSpPr>
          <p:nvPr>
            <p:ph idx="1"/>
          </p:nvPr>
        </p:nvSpPr>
        <p:spPr/>
        <p:txBody>
          <a:bodyPr/>
          <a:lstStyle/>
          <a:p>
            <a:r>
              <a:rPr lang="en-IN" dirty="0"/>
              <a:t>Registers are a type of computer memory built directly into the processor or CPU (Central Processing Unit) that is used to store and manipulate data during the execution of instructions.</a:t>
            </a:r>
          </a:p>
        </p:txBody>
      </p:sp>
      <p:pic>
        <p:nvPicPr>
          <p:cNvPr id="4" name="Picture 3">
            <a:extLst>
              <a:ext uri="{FF2B5EF4-FFF2-40B4-BE49-F238E27FC236}">
                <a16:creationId xmlns:a16="http://schemas.microsoft.com/office/drawing/2014/main" xmlns="" id="{35D6CCAA-7575-078E-67A6-FE9BD5DB2330}"/>
              </a:ext>
            </a:extLst>
          </p:cNvPr>
          <p:cNvPicPr>
            <a:picLocks noChangeAspect="1"/>
          </p:cNvPicPr>
          <p:nvPr/>
        </p:nvPicPr>
        <p:blipFill>
          <a:blip r:embed="rId2"/>
          <a:stretch>
            <a:fillRect/>
          </a:stretch>
        </p:blipFill>
        <p:spPr>
          <a:xfrm>
            <a:off x="1237030" y="3156540"/>
            <a:ext cx="6677025" cy="3543300"/>
          </a:xfrm>
          <a:prstGeom prst="rect">
            <a:avLst/>
          </a:prstGeom>
        </p:spPr>
      </p:pic>
    </p:spTree>
    <p:extLst>
      <p:ext uri="{BB962C8B-B14F-4D97-AF65-F5344CB8AC3E}">
        <p14:creationId xmlns:p14="http://schemas.microsoft.com/office/powerpoint/2010/main" val="3982798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B25D6-2640-E79B-0D65-67A4A0CEDF26}"/>
              </a:ext>
            </a:extLst>
          </p:cNvPr>
          <p:cNvSpPr>
            <a:spLocks noGrp="1"/>
          </p:cNvSpPr>
          <p:nvPr>
            <p:ph type="title"/>
          </p:nvPr>
        </p:nvSpPr>
        <p:spPr/>
        <p:txBody>
          <a:bodyPr/>
          <a:lstStyle/>
          <a:p>
            <a:pPr algn="ctr"/>
            <a:r>
              <a:rPr lang="en-IN" b="1" dirty="0">
                <a:solidFill>
                  <a:srgbClr val="FF0000"/>
                </a:solidFill>
              </a:rPr>
              <a:t>Exercise-1</a:t>
            </a:r>
          </a:p>
        </p:txBody>
      </p:sp>
      <p:sp>
        <p:nvSpPr>
          <p:cNvPr id="3" name="Content Placeholder 2">
            <a:extLst>
              <a:ext uri="{FF2B5EF4-FFF2-40B4-BE49-F238E27FC236}">
                <a16:creationId xmlns:a16="http://schemas.microsoft.com/office/drawing/2014/main" xmlns="" id="{39E66ECD-25F1-F583-1E49-E64C9F59BE80}"/>
              </a:ext>
            </a:extLst>
          </p:cNvPr>
          <p:cNvSpPr>
            <a:spLocks noGrp="1"/>
          </p:cNvSpPr>
          <p:nvPr>
            <p:ph idx="1"/>
          </p:nvPr>
        </p:nvSpPr>
        <p:spPr>
          <a:xfrm>
            <a:off x="646814" y="1690688"/>
            <a:ext cx="10515600" cy="4351338"/>
          </a:xfrm>
        </p:spPr>
        <p:txBody>
          <a:bodyPr>
            <a:normAutofit/>
          </a:bodyPr>
          <a:lstStyle/>
          <a:p>
            <a:r>
              <a:rPr lang="en-US" dirty="0"/>
              <a:t>Apply the (1) FIFO, (2) LRU, and (3) optimal (OPT ) replacement algorithms for the following page-reference strings:</a:t>
            </a:r>
          </a:p>
          <a:p>
            <a:pPr marL="457200" lvl="1" indent="0">
              <a:buNone/>
            </a:pPr>
            <a:r>
              <a:rPr lang="en-US" dirty="0"/>
              <a:t>• 2, 6, 9, 2, 4, 2, 1, 7, 3, 0, 5, 2, 1, 2, 9, 5, 7, 3, 8, 5</a:t>
            </a:r>
          </a:p>
          <a:p>
            <a:pPr marL="457200" lvl="1" indent="0">
              <a:buNone/>
            </a:pPr>
            <a:r>
              <a:rPr lang="en-US" dirty="0"/>
              <a:t>• 0, 6, 3, 0, 2, 6, 3, 5, 2, 4, 1, 3, 0, 6, 1, 4, 2, 3, 5, 7</a:t>
            </a:r>
          </a:p>
          <a:p>
            <a:pPr marL="457200" lvl="1" indent="0">
              <a:buNone/>
            </a:pPr>
            <a:r>
              <a:rPr lang="en-US" dirty="0"/>
              <a:t>• 3, 1, 4, 2, 5, 4, 1, 3, 5, 2, 0, 1, 1, 0, 2, 3, 4, 5, 0, 1</a:t>
            </a:r>
          </a:p>
          <a:p>
            <a:pPr marL="457200" lvl="1" indent="0">
              <a:buNone/>
            </a:pPr>
            <a:r>
              <a:rPr lang="en-US" dirty="0"/>
              <a:t>• 4, 2, 1, 7, 9, 8, 3, 5, 2, 6, 8, 1, 0, 7, 2, 4, 1, 3, 5, 8</a:t>
            </a:r>
          </a:p>
          <a:p>
            <a:pPr marL="457200" lvl="1" indent="0">
              <a:buNone/>
            </a:pPr>
            <a:r>
              <a:rPr lang="en-US" dirty="0"/>
              <a:t>• 0, 1, 2, 3, 4, 4, 3, 2, 1, 0, 0, 1, 2, 3, 4, 4, 3, 2, 1, 0</a:t>
            </a:r>
          </a:p>
          <a:p>
            <a:pPr marL="0" indent="0">
              <a:buNone/>
            </a:pPr>
            <a:r>
              <a:rPr lang="en-US" dirty="0">
                <a:solidFill>
                  <a:srgbClr val="FF0000"/>
                </a:solidFill>
              </a:rPr>
              <a:t>Indicate the number of page faults for each algorithm assuming</a:t>
            </a:r>
          </a:p>
          <a:p>
            <a:pPr marL="0" indent="0">
              <a:buNone/>
            </a:pPr>
            <a:r>
              <a:rPr lang="en-US" dirty="0">
                <a:solidFill>
                  <a:srgbClr val="FF0000"/>
                </a:solidFill>
              </a:rPr>
              <a:t>demand paging with three frames.</a:t>
            </a:r>
            <a:endParaRPr lang="en-IN" dirty="0">
              <a:solidFill>
                <a:srgbClr val="FF0000"/>
              </a:solidFill>
            </a:endParaRPr>
          </a:p>
        </p:txBody>
      </p:sp>
    </p:spTree>
    <p:extLst>
      <p:ext uri="{BB962C8B-B14F-4D97-AF65-F5344CB8AC3E}">
        <p14:creationId xmlns:p14="http://schemas.microsoft.com/office/powerpoint/2010/main" val="14315860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F19F17-0846-BA60-B15C-3C2EC6396FE7}"/>
              </a:ext>
            </a:extLst>
          </p:cNvPr>
          <p:cNvSpPr>
            <a:spLocks noGrp="1"/>
          </p:cNvSpPr>
          <p:nvPr>
            <p:ph type="title"/>
          </p:nvPr>
        </p:nvSpPr>
        <p:spPr/>
        <p:txBody>
          <a:bodyPr/>
          <a:lstStyle/>
          <a:p>
            <a:pPr algn="ctr"/>
            <a:r>
              <a:rPr lang="en-IN" b="1" dirty="0">
                <a:solidFill>
                  <a:srgbClr val="FF0000"/>
                </a:solidFill>
              </a:rPr>
              <a:t>Exercise-2</a:t>
            </a:r>
            <a:endParaRPr lang="en-IN" dirty="0"/>
          </a:p>
        </p:txBody>
      </p:sp>
      <p:sp>
        <p:nvSpPr>
          <p:cNvPr id="3" name="Content Placeholder 2">
            <a:extLst>
              <a:ext uri="{FF2B5EF4-FFF2-40B4-BE49-F238E27FC236}">
                <a16:creationId xmlns:a16="http://schemas.microsoft.com/office/drawing/2014/main" xmlns="" id="{D640EECF-30FE-BBC2-011D-F0A278DFD989}"/>
              </a:ext>
            </a:extLst>
          </p:cNvPr>
          <p:cNvSpPr>
            <a:spLocks noGrp="1"/>
          </p:cNvSpPr>
          <p:nvPr>
            <p:ph idx="1"/>
          </p:nvPr>
        </p:nvSpPr>
        <p:spPr/>
        <p:txBody>
          <a:bodyPr/>
          <a:lstStyle/>
          <a:p>
            <a:pPr marL="0" indent="0">
              <a:buNone/>
            </a:pPr>
            <a:r>
              <a:rPr lang="en-US" dirty="0"/>
              <a:t>Consider the following page reference string:</a:t>
            </a:r>
          </a:p>
          <a:p>
            <a:pPr marL="0" indent="0">
              <a:buNone/>
            </a:pPr>
            <a:r>
              <a:rPr lang="en-US" dirty="0"/>
              <a:t>7, 2, 3, 1, 2, 5, 3, 4, 6, 7, 7, 1, 0, 5, 4, 6, 2, 3, 0 , 1.</a:t>
            </a:r>
          </a:p>
          <a:p>
            <a:pPr marL="0" indent="0">
              <a:buNone/>
            </a:pPr>
            <a:r>
              <a:rPr lang="en-US" dirty="0"/>
              <a:t>Assuming demand paging with three frames, how many page faults</a:t>
            </a:r>
          </a:p>
          <a:p>
            <a:pPr marL="0" indent="0">
              <a:buNone/>
            </a:pPr>
            <a:r>
              <a:rPr lang="en-US" dirty="0"/>
              <a:t>would occur for the following replacement algorithms?</a:t>
            </a:r>
          </a:p>
          <a:p>
            <a:pPr marL="0" indent="0">
              <a:buNone/>
            </a:pPr>
            <a:r>
              <a:rPr lang="en-US" dirty="0"/>
              <a:t>• LRU replacement</a:t>
            </a:r>
          </a:p>
          <a:p>
            <a:pPr marL="0" indent="0">
              <a:buNone/>
            </a:pPr>
            <a:r>
              <a:rPr lang="en-US" dirty="0"/>
              <a:t>• FIFO replacement</a:t>
            </a:r>
          </a:p>
          <a:p>
            <a:pPr marL="0" indent="0">
              <a:buNone/>
            </a:pPr>
            <a:r>
              <a:rPr lang="en-US" dirty="0"/>
              <a:t>• Optimal replacement</a:t>
            </a:r>
            <a:endParaRPr lang="en-IN" dirty="0"/>
          </a:p>
        </p:txBody>
      </p:sp>
    </p:spTree>
    <p:extLst>
      <p:ext uri="{BB962C8B-B14F-4D97-AF65-F5344CB8AC3E}">
        <p14:creationId xmlns:p14="http://schemas.microsoft.com/office/powerpoint/2010/main" val="76221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4ED24A-2A29-4323-1BDA-D33DF40510B1}"/>
              </a:ext>
            </a:extLst>
          </p:cNvPr>
          <p:cNvSpPr>
            <a:spLocks noGrp="1"/>
          </p:cNvSpPr>
          <p:nvPr>
            <p:ph type="title"/>
          </p:nvPr>
        </p:nvSpPr>
        <p:spPr/>
        <p:txBody>
          <a:bodyPr/>
          <a:lstStyle/>
          <a:p>
            <a:pPr algn="ctr"/>
            <a:r>
              <a:rPr lang="en-IN" b="1" dirty="0">
                <a:solidFill>
                  <a:srgbClr val="FF0000"/>
                </a:solidFill>
              </a:rPr>
              <a:t>Allocation of frame</a:t>
            </a:r>
          </a:p>
        </p:txBody>
      </p:sp>
      <p:sp>
        <p:nvSpPr>
          <p:cNvPr id="3" name="Content Placeholder 2">
            <a:extLst>
              <a:ext uri="{FF2B5EF4-FFF2-40B4-BE49-F238E27FC236}">
                <a16:creationId xmlns:a16="http://schemas.microsoft.com/office/drawing/2014/main" xmlns="" id="{0F1BECDA-C826-0726-6F0E-B502A4C70F2D}"/>
              </a:ext>
            </a:extLst>
          </p:cNvPr>
          <p:cNvSpPr>
            <a:spLocks noGrp="1"/>
          </p:cNvSpPr>
          <p:nvPr>
            <p:ph idx="1"/>
          </p:nvPr>
        </p:nvSpPr>
        <p:spPr/>
        <p:txBody>
          <a:bodyPr>
            <a:normAutofit/>
          </a:bodyPr>
          <a:lstStyle/>
          <a:p>
            <a:r>
              <a:rPr lang="en-US" dirty="0"/>
              <a:t>We can require that the operating system allocate all its buffer and table space from the free-frame list.</a:t>
            </a:r>
          </a:p>
          <a:p>
            <a:r>
              <a:rPr lang="en-US" dirty="0"/>
              <a:t>When this space is not in use by the operating system, it can be used to support user paging. </a:t>
            </a:r>
          </a:p>
          <a:p>
            <a:r>
              <a:rPr lang="en-US" dirty="0"/>
              <a:t>We can try to keep three free frames reserved on the free-frame list at all times. Thus, when a page fault occurs, there is a free frame available to page into. </a:t>
            </a:r>
          </a:p>
          <a:p>
            <a:r>
              <a:rPr lang="en-US" dirty="0"/>
              <a:t>While the page swap is taking place, a replacement can be selected, which is then written to the storage device as the user process continues to execute. </a:t>
            </a:r>
            <a:endParaRPr lang="en-IN" dirty="0"/>
          </a:p>
        </p:txBody>
      </p:sp>
    </p:spTree>
    <p:extLst>
      <p:ext uri="{BB962C8B-B14F-4D97-AF65-F5344CB8AC3E}">
        <p14:creationId xmlns:p14="http://schemas.microsoft.com/office/powerpoint/2010/main" val="18251305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0B591-0315-C62D-B1C0-109A550205AB}"/>
              </a:ext>
            </a:extLst>
          </p:cNvPr>
          <p:cNvSpPr>
            <a:spLocks noGrp="1"/>
          </p:cNvSpPr>
          <p:nvPr>
            <p:ph type="title"/>
          </p:nvPr>
        </p:nvSpPr>
        <p:spPr/>
        <p:txBody>
          <a:bodyPr/>
          <a:lstStyle/>
          <a:p>
            <a:pPr algn="ctr"/>
            <a:r>
              <a:rPr lang="en-IN" b="1" dirty="0">
                <a:solidFill>
                  <a:srgbClr val="FF0000"/>
                </a:solidFill>
              </a:rPr>
              <a:t>Allocation Algorithm</a:t>
            </a:r>
          </a:p>
        </p:txBody>
      </p:sp>
      <p:sp>
        <p:nvSpPr>
          <p:cNvPr id="3" name="Content Placeholder 2">
            <a:extLst>
              <a:ext uri="{FF2B5EF4-FFF2-40B4-BE49-F238E27FC236}">
                <a16:creationId xmlns:a16="http://schemas.microsoft.com/office/drawing/2014/main" xmlns="" id="{E0CCF46E-E62F-18F5-C610-8CDEA52934E8}"/>
              </a:ext>
            </a:extLst>
          </p:cNvPr>
          <p:cNvSpPr>
            <a:spLocks noGrp="1"/>
          </p:cNvSpPr>
          <p:nvPr>
            <p:ph idx="1"/>
          </p:nvPr>
        </p:nvSpPr>
        <p:spPr/>
        <p:txBody>
          <a:bodyPr/>
          <a:lstStyle/>
          <a:p>
            <a:r>
              <a:rPr lang="en-US" b="1" dirty="0">
                <a:solidFill>
                  <a:srgbClr val="FF0000"/>
                </a:solidFill>
              </a:rPr>
              <a:t>Equal Allocation :</a:t>
            </a:r>
            <a:r>
              <a:rPr lang="en-US" dirty="0"/>
              <a:t>The easiest way to split m frames among n processes is to give everyone an equal share, m/n frames (ignoring frames needed by the operating system for the moment). For instance, if there are 93 frames and 5 processes, each process will get 18 frames. The 3 leftover frames can be used as a free-frame buffer pool.</a:t>
            </a:r>
          </a:p>
          <a:p>
            <a:r>
              <a:rPr lang="en-IN" b="1" dirty="0">
                <a:solidFill>
                  <a:srgbClr val="FF0000"/>
                </a:solidFill>
              </a:rPr>
              <a:t>Proportional allocation : </a:t>
            </a:r>
            <a:r>
              <a:rPr lang="en-US" dirty="0"/>
              <a:t>we allocate available memory to each process according to its size.</a:t>
            </a:r>
            <a:endParaRPr lang="en-IN" dirty="0"/>
          </a:p>
        </p:txBody>
      </p:sp>
    </p:spTree>
    <p:extLst>
      <p:ext uri="{BB962C8B-B14F-4D97-AF65-F5344CB8AC3E}">
        <p14:creationId xmlns:p14="http://schemas.microsoft.com/office/powerpoint/2010/main" val="7401140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45A08-B6B8-F8B6-5575-BA7330305B4E}"/>
              </a:ext>
            </a:extLst>
          </p:cNvPr>
          <p:cNvSpPr>
            <a:spLocks noGrp="1"/>
          </p:cNvSpPr>
          <p:nvPr>
            <p:ph type="title"/>
          </p:nvPr>
        </p:nvSpPr>
        <p:spPr/>
        <p:txBody>
          <a:bodyPr/>
          <a:lstStyle/>
          <a:p>
            <a:pPr algn="ctr"/>
            <a:r>
              <a:rPr lang="en-IN" b="1" dirty="0">
                <a:solidFill>
                  <a:srgbClr val="FF0000"/>
                </a:solidFill>
              </a:rPr>
              <a:t>Thrashing</a:t>
            </a:r>
          </a:p>
        </p:txBody>
      </p:sp>
      <p:sp>
        <p:nvSpPr>
          <p:cNvPr id="3" name="Content Placeholder 2">
            <a:extLst>
              <a:ext uri="{FF2B5EF4-FFF2-40B4-BE49-F238E27FC236}">
                <a16:creationId xmlns:a16="http://schemas.microsoft.com/office/drawing/2014/main" xmlns="" id="{A029A26C-4D24-7543-63AB-2002B1AF9FC4}"/>
              </a:ext>
            </a:extLst>
          </p:cNvPr>
          <p:cNvSpPr>
            <a:spLocks noGrp="1"/>
          </p:cNvSpPr>
          <p:nvPr>
            <p:ph idx="1"/>
          </p:nvPr>
        </p:nvSpPr>
        <p:spPr/>
        <p:txBody>
          <a:bodyPr>
            <a:normAutofit fontScale="92500" lnSpcReduction="10000"/>
          </a:bodyPr>
          <a:lstStyle/>
          <a:p>
            <a:r>
              <a:rPr lang="en-US" dirty="0"/>
              <a:t>Consider what occurs if a process does not have “enough” frames—that is, it does not have the minimum number of frames it needs to support pages in the working set. </a:t>
            </a:r>
          </a:p>
          <a:p>
            <a:r>
              <a:rPr lang="en-US" dirty="0"/>
              <a:t>The process will quickly page-fault. At this point, it must replace some page. </a:t>
            </a:r>
          </a:p>
          <a:p>
            <a:r>
              <a:rPr lang="en-US" dirty="0"/>
              <a:t>However, since all its pages are in active use, it must replace a page that will be needed again right away. Consequently, it quickly faults again, and again, and again, replacing pages that it must bring back in immediately.</a:t>
            </a:r>
          </a:p>
          <a:p>
            <a:r>
              <a:rPr lang="en-US" dirty="0"/>
              <a:t>This high paging activity is called thrashing.</a:t>
            </a:r>
          </a:p>
          <a:p>
            <a:r>
              <a:rPr lang="en-US" b="1" dirty="0">
                <a:solidFill>
                  <a:srgbClr val="00B050"/>
                </a:solidFill>
              </a:rPr>
              <a:t> A process is thrashing if it is spending more time paging than executing. </a:t>
            </a:r>
          </a:p>
          <a:p>
            <a:r>
              <a:rPr lang="en-US" dirty="0"/>
              <a:t>Thrashing results in severe performance problems</a:t>
            </a:r>
            <a:endParaRPr lang="en-IN" dirty="0"/>
          </a:p>
        </p:txBody>
      </p:sp>
    </p:spTree>
    <p:extLst>
      <p:ext uri="{BB962C8B-B14F-4D97-AF65-F5344CB8AC3E}">
        <p14:creationId xmlns:p14="http://schemas.microsoft.com/office/powerpoint/2010/main" val="3818432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8D4BA-17EF-3C98-6927-0B968E1C381C}"/>
              </a:ext>
            </a:extLst>
          </p:cNvPr>
          <p:cNvSpPr>
            <a:spLocks noGrp="1"/>
          </p:cNvSpPr>
          <p:nvPr>
            <p:ph type="title"/>
          </p:nvPr>
        </p:nvSpPr>
        <p:spPr/>
        <p:txBody>
          <a:bodyPr/>
          <a:lstStyle/>
          <a:p>
            <a:pPr algn="ctr"/>
            <a:r>
              <a:rPr lang="en-IN" b="1" dirty="0">
                <a:solidFill>
                  <a:srgbClr val="FF0000"/>
                </a:solidFill>
              </a:rPr>
              <a:t>Cause of Thrashing</a:t>
            </a:r>
          </a:p>
        </p:txBody>
      </p:sp>
      <p:sp>
        <p:nvSpPr>
          <p:cNvPr id="3" name="Content Placeholder 2">
            <a:extLst>
              <a:ext uri="{FF2B5EF4-FFF2-40B4-BE49-F238E27FC236}">
                <a16:creationId xmlns:a16="http://schemas.microsoft.com/office/drawing/2014/main" xmlns="" id="{21EC6A00-AE48-6C19-54D3-D76B74C37C5D}"/>
              </a:ext>
            </a:extLst>
          </p:cNvPr>
          <p:cNvSpPr>
            <a:spLocks noGrp="1"/>
          </p:cNvSpPr>
          <p:nvPr>
            <p:ph idx="1"/>
          </p:nvPr>
        </p:nvSpPr>
        <p:spPr/>
        <p:txBody>
          <a:bodyPr>
            <a:normAutofit fontScale="92500" lnSpcReduction="20000"/>
          </a:bodyPr>
          <a:lstStyle/>
          <a:p>
            <a:r>
              <a:rPr lang="en-US" dirty="0"/>
              <a:t>The operating system monitors CPU utilization.</a:t>
            </a:r>
          </a:p>
          <a:p>
            <a:r>
              <a:rPr lang="en-US" dirty="0"/>
              <a:t> If CPU utilization is too low, we increase the degree of multiprogramming by introducing a new process to the system. </a:t>
            </a:r>
          </a:p>
          <a:p>
            <a:r>
              <a:rPr lang="en-US" dirty="0"/>
              <a:t>A global page-replacement algorithm is used it replaces pages without regard to the process to which they belong. Now suppose that a process enters a new phase in its execution and needs more frames. </a:t>
            </a:r>
          </a:p>
          <a:p>
            <a:r>
              <a:rPr lang="en-US" dirty="0"/>
              <a:t>It starts faulting and taking frames away from other processes. These processes need those pages, however, and so they also fault, taking frames from other processes.</a:t>
            </a:r>
          </a:p>
          <a:p>
            <a:r>
              <a:rPr lang="en-US" dirty="0"/>
              <a:t> These faulting processes must use the paging device to swap pages in and out.</a:t>
            </a:r>
          </a:p>
          <a:p>
            <a:r>
              <a:rPr lang="en-US" dirty="0"/>
              <a:t> As they queue up for the paging device, the ready queue empties. As processes wait for the paging device, CPU utilization decreases.</a:t>
            </a:r>
            <a:endParaRPr lang="en-IN" dirty="0"/>
          </a:p>
        </p:txBody>
      </p:sp>
    </p:spTree>
    <p:extLst>
      <p:ext uri="{BB962C8B-B14F-4D97-AF65-F5344CB8AC3E}">
        <p14:creationId xmlns:p14="http://schemas.microsoft.com/office/powerpoint/2010/main" val="3767827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53961-BF26-6661-87F7-A6FC4F3C297F}"/>
              </a:ext>
            </a:extLst>
          </p:cNvPr>
          <p:cNvSpPr>
            <a:spLocks noGrp="1"/>
          </p:cNvSpPr>
          <p:nvPr>
            <p:ph type="title"/>
          </p:nvPr>
        </p:nvSpPr>
        <p:spPr/>
        <p:txBody>
          <a:bodyPr/>
          <a:lstStyle/>
          <a:p>
            <a:pPr algn="ctr"/>
            <a:r>
              <a:rPr lang="en-IN" b="1" dirty="0">
                <a:solidFill>
                  <a:srgbClr val="FF0000"/>
                </a:solidFill>
              </a:rPr>
              <a:t>Cause of Thrashing</a:t>
            </a:r>
            <a:endParaRPr lang="en-IN" dirty="0"/>
          </a:p>
        </p:txBody>
      </p:sp>
      <p:sp>
        <p:nvSpPr>
          <p:cNvPr id="3" name="Content Placeholder 2">
            <a:extLst>
              <a:ext uri="{FF2B5EF4-FFF2-40B4-BE49-F238E27FC236}">
                <a16:creationId xmlns:a16="http://schemas.microsoft.com/office/drawing/2014/main" xmlns="" id="{450283F5-BF39-6C17-214E-202A498BBE72}"/>
              </a:ext>
            </a:extLst>
          </p:cNvPr>
          <p:cNvSpPr>
            <a:spLocks noGrp="1"/>
          </p:cNvSpPr>
          <p:nvPr>
            <p:ph idx="1"/>
          </p:nvPr>
        </p:nvSpPr>
        <p:spPr/>
        <p:txBody>
          <a:bodyPr>
            <a:normAutofit/>
          </a:bodyPr>
          <a:lstStyle/>
          <a:p>
            <a:r>
              <a:rPr lang="en-US" dirty="0"/>
              <a:t>The CPU scheduler sees the decreasing CPU utilization and increases the degree of multiprogramming as a result. </a:t>
            </a:r>
          </a:p>
          <a:p>
            <a:r>
              <a:rPr lang="en-US" dirty="0"/>
              <a:t>The new process tries to get started by taking frames from running processes, causing more page faults and a longer queue for the paging device. </a:t>
            </a:r>
          </a:p>
          <a:p>
            <a:r>
              <a:rPr lang="en-US" dirty="0"/>
              <a:t>As a result, CPU utilization drops even further, and the CPU scheduler tries to increase the degree of multiprogramming even more.</a:t>
            </a:r>
          </a:p>
          <a:p>
            <a:r>
              <a:rPr lang="en-US" dirty="0"/>
              <a:t>Thrashing has occurred, and system throughput plunges.</a:t>
            </a:r>
            <a:endParaRPr lang="en-IN" dirty="0"/>
          </a:p>
        </p:txBody>
      </p:sp>
    </p:spTree>
    <p:extLst>
      <p:ext uri="{BB962C8B-B14F-4D97-AF65-F5344CB8AC3E}">
        <p14:creationId xmlns:p14="http://schemas.microsoft.com/office/powerpoint/2010/main" val="2970620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37A539-1CE1-9614-2BFA-2CD7880535F4}"/>
              </a:ext>
            </a:extLst>
          </p:cNvPr>
          <p:cNvSpPr>
            <a:spLocks noGrp="1"/>
          </p:cNvSpPr>
          <p:nvPr>
            <p:ph type="title"/>
          </p:nvPr>
        </p:nvSpPr>
        <p:spPr/>
        <p:txBody>
          <a:bodyPr/>
          <a:lstStyle/>
          <a:p>
            <a:pPr algn="ctr"/>
            <a:r>
              <a:rPr lang="en-IN" b="1" dirty="0">
                <a:solidFill>
                  <a:srgbClr val="FF0000"/>
                </a:solidFill>
              </a:rPr>
              <a:t>Cause of Thrashing</a:t>
            </a:r>
            <a:endParaRPr lang="en-IN" dirty="0"/>
          </a:p>
        </p:txBody>
      </p:sp>
      <p:pic>
        <p:nvPicPr>
          <p:cNvPr id="5" name="Content Placeholder 4">
            <a:extLst>
              <a:ext uri="{FF2B5EF4-FFF2-40B4-BE49-F238E27FC236}">
                <a16:creationId xmlns:a16="http://schemas.microsoft.com/office/drawing/2014/main" xmlns="" id="{AB3EBC6B-3D8A-2C55-5AA5-AE926D8421FA}"/>
              </a:ext>
            </a:extLst>
          </p:cNvPr>
          <p:cNvPicPr>
            <a:picLocks noGrp="1" noChangeAspect="1"/>
          </p:cNvPicPr>
          <p:nvPr>
            <p:ph idx="1"/>
          </p:nvPr>
        </p:nvPicPr>
        <p:blipFill>
          <a:blip r:embed="rId2"/>
          <a:stretch>
            <a:fillRect/>
          </a:stretch>
        </p:blipFill>
        <p:spPr>
          <a:xfrm>
            <a:off x="1382233" y="1983083"/>
            <a:ext cx="8070112" cy="4072269"/>
          </a:xfrm>
        </p:spPr>
      </p:pic>
    </p:spTree>
    <p:extLst>
      <p:ext uri="{BB962C8B-B14F-4D97-AF65-F5344CB8AC3E}">
        <p14:creationId xmlns:p14="http://schemas.microsoft.com/office/powerpoint/2010/main" val="3679319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EAB8BE-4867-10D1-F6D6-7C0DA8CFE17F}"/>
              </a:ext>
            </a:extLst>
          </p:cNvPr>
          <p:cNvSpPr>
            <a:spLocks noGrp="1"/>
          </p:cNvSpPr>
          <p:nvPr>
            <p:ph type="title"/>
          </p:nvPr>
        </p:nvSpPr>
        <p:spPr/>
        <p:txBody>
          <a:bodyPr/>
          <a:lstStyle/>
          <a:p>
            <a:pPr algn="ctr"/>
            <a:r>
              <a:rPr lang="en-IN" b="1" dirty="0">
                <a:solidFill>
                  <a:srgbClr val="FF0000"/>
                </a:solidFill>
              </a:rPr>
              <a:t>Cause of Thrashing</a:t>
            </a:r>
            <a:endParaRPr lang="en-IN" dirty="0"/>
          </a:p>
        </p:txBody>
      </p:sp>
      <p:sp>
        <p:nvSpPr>
          <p:cNvPr id="3" name="Content Placeholder 2">
            <a:extLst>
              <a:ext uri="{FF2B5EF4-FFF2-40B4-BE49-F238E27FC236}">
                <a16:creationId xmlns:a16="http://schemas.microsoft.com/office/drawing/2014/main" xmlns="" id="{C0431755-B9D4-1840-195C-DAD85F87F2F4}"/>
              </a:ext>
            </a:extLst>
          </p:cNvPr>
          <p:cNvSpPr>
            <a:spLocks noGrp="1"/>
          </p:cNvSpPr>
          <p:nvPr>
            <p:ph idx="1"/>
          </p:nvPr>
        </p:nvSpPr>
        <p:spPr/>
        <p:txBody>
          <a:bodyPr>
            <a:normAutofit/>
          </a:bodyPr>
          <a:lstStyle/>
          <a:p>
            <a:r>
              <a:rPr lang="en-US" dirty="0"/>
              <a:t>The page-fault rate increases tremendously. As a result, the effective memory-access time increases. No work is getting done, because the processes are spending all their time paging.</a:t>
            </a:r>
          </a:p>
          <a:p>
            <a:pPr marL="0" indent="0" algn="ctr">
              <a:buNone/>
            </a:pPr>
            <a:r>
              <a:rPr lang="en-US" dirty="0">
                <a:solidFill>
                  <a:srgbClr val="00B050"/>
                </a:solidFill>
              </a:rPr>
              <a:t>We can limit the effects of thrashing by using a local replacement algorithm (or priority replacement algorithm)</a:t>
            </a:r>
          </a:p>
          <a:p>
            <a:r>
              <a:rPr lang="en-US" dirty="0"/>
              <a:t>local replacement requires that each process select from only its own set of allocated frames.</a:t>
            </a:r>
          </a:p>
          <a:p>
            <a:r>
              <a:rPr lang="en-US" dirty="0"/>
              <a:t>If one process starts thrashing, it cannot steal frames from another process and cause the latter to thrash as well. </a:t>
            </a:r>
          </a:p>
          <a:p>
            <a:pPr marL="0" indent="0">
              <a:buNone/>
            </a:pPr>
            <a:endParaRPr lang="en-IN" dirty="0">
              <a:solidFill>
                <a:srgbClr val="00B050"/>
              </a:solidFill>
            </a:endParaRPr>
          </a:p>
        </p:txBody>
      </p:sp>
    </p:spTree>
    <p:extLst>
      <p:ext uri="{BB962C8B-B14F-4D97-AF65-F5344CB8AC3E}">
        <p14:creationId xmlns:p14="http://schemas.microsoft.com/office/powerpoint/2010/main" val="2414756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10666F-5D8A-77FE-1963-3E9783C89FEA}"/>
              </a:ext>
            </a:extLst>
          </p:cNvPr>
          <p:cNvSpPr>
            <a:spLocks noGrp="1"/>
          </p:cNvSpPr>
          <p:nvPr>
            <p:ph type="title"/>
          </p:nvPr>
        </p:nvSpPr>
        <p:spPr/>
        <p:txBody>
          <a:bodyPr/>
          <a:lstStyle/>
          <a:p>
            <a:pPr algn="ctr"/>
            <a:r>
              <a:rPr lang="en-IN" dirty="0"/>
              <a:t> </a:t>
            </a:r>
            <a:r>
              <a:rPr lang="en-IN" b="1" dirty="0">
                <a:solidFill>
                  <a:srgbClr val="FF0000"/>
                </a:solidFill>
              </a:rPr>
              <a:t>Prevention of  thrashing</a:t>
            </a:r>
          </a:p>
        </p:txBody>
      </p:sp>
      <p:sp>
        <p:nvSpPr>
          <p:cNvPr id="3" name="Content Placeholder 2">
            <a:extLst>
              <a:ext uri="{FF2B5EF4-FFF2-40B4-BE49-F238E27FC236}">
                <a16:creationId xmlns:a16="http://schemas.microsoft.com/office/drawing/2014/main" xmlns="" id="{94C7A68C-DAAF-240B-B300-512095EA8B93}"/>
              </a:ext>
            </a:extLst>
          </p:cNvPr>
          <p:cNvSpPr>
            <a:spLocks noGrp="1"/>
          </p:cNvSpPr>
          <p:nvPr>
            <p:ph idx="1"/>
          </p:nvPr>
        </p:nvSpPr>
        <p:spPr/>
        <p:txBody>
          <a:bodyPr>
            <a:normAutofit fontScale="92500" lnSpcReduction="10000"/>
          </a:bodyPr>
          <a:lstStyle/>
          <a:p>
            <a:pPr marL="0" indent="0">
              <a:buNone/>
            </a:pPr>
            <a:r>
              <a:rPr lang="en-IN" b="1" dirty="0">
                <a:solidFill>
                  <a:srgbClr val="FF0000"/>
                </a:solidFill>
              </a:rPr>
              <a:t> locality model  : </a:t>
            </a:r>
          </a:p>
          <a:p>
            <a:r>
              <a:rPr lang="en-US" dirty="0"/>
              <a:t>The locality model states that, as a process executes, it moves from locality to locality. </a:t>
            </a:r>
          </a:p>
          <a:p>
            <a:r>
              <a:rPr lang="en-US" dirty="0"/>
              <a:t>A locality is a set of pages that are actively used together. </a:t>
            </a:r>
          </a:p>
          <a:p>
            <a:r>
              <a:rPr lang="en-US" dirty="0"/>
              <a:t>A running program is generally composed of several different localities, which may overlap.</a:t>
            </a:r>
          </a:p>
          <a:p>
            <a:r>
              <a:rPr lang="en-US" dirty="0"/>
              <a:t> When a function is called, it defines a new locality. In this locality, memory references are made to the instructions of the function call, its local variables, and a subset of the global variables. When we exit the function, the process leaves this locality, since the local variables and instructions of the function are no longer in active use</a:t>
            </a:r>
            <a:endParaRPr lang="en-IN" dirty="0"/>
          </a:p>
          <a:p>
            <a:pPr marL="0" indent="0">
              <a:buNone/>
            </a:pPr>
            <a:endParaRPr lang="en-IN" b="1" dirty="0">
              <a:solidFill>
                <a:srgbClr val="FF0000"/>
              </a:solidFill>
            </a:endParaRPr>
          </a:p>
        </p:txBody>
      </p:sp>
    </p:spTree>
    <p:extLst>
      <p:ext uri="{BB962C8B-B14F-4D97-AF65-F5344CB8AC3E}">
        <p14:creationId xmlns:p14="http://schemas.microsoft.com/office/powerpoint/2010/main" val="186167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4E93AB-8D70-1C5A-58FC-FD4CCF58FDE2}"/>
              </a:ext>
            </a:extLst>
          </p:cNvPr>
          <p:cNvSpPr>
            <a:spLocks noGrp="1"/>
          </p:cNvSpPr>
          <p:nvPr>
            <p:ph type="title"/>
          </p:nvPr>
        </p:nvSpPr>
        <p:spPr/>
        <p:txBody>
          <a:bodyPr/>
          <a:lstStyle/>
          <a:p>
            <a:pPr algn="ctr"/>
            <a:r>
              <a:rPr lang="en-IN" b="1" dirty="0">
                <a:solidFill>
                  <a:srgbClr val="FF0000"/>
                </a:solidFill>
              </a:rPr>
              <a:t>Registers</a:t>
            </a:r>
            <a:endParaRPr lang="en-IN" dirty="0"/>
          </a:p>
        </p:txBody>
      </p:sp>
      <p:pic>
        <p:nvPicPr>
          <p:cNvPr id="4" name="Content Placeholder 3">
            <a:extLst>
              <a:ext uri="{FF2B5EF4-FFF2-40B4-BE49-F238E27FC236}">
                <a16:creationId xmlns:a16="http://schemas.microsoft.com/office/drawing/2014/main" xmlns="" id="{995D8987-9F24-2B45-F085-77D239118603}"/>
              </a:ext>
            </a:extLst>
          </p:cNvPr>
          <p:cNvPicPr>
            <a:picLocks noGrp="1" noChangeAspect="1"/>
          </p:cNvPicPr>
          <p:nvPr>
            <p:ph idx="1"/>
          </p:nvPr>
        </p:nvPicPr>
        <p:blipFill>
          <a:blip r:embed="rId2"/>
          <a:stretch>
            <a:fillRect/>
          </a:stretch>
        </p:blipFill>
        <p:spPr>
          <a:xfrm>
            <a:off x="2934586" y="1786269"/>
            <a:ext cx="6626299" cy="4493954"/>
          </a:xfrm>
          <a:prstGeom prst="rect">
            <a:avLst/>
          </a:prstGeom>
        </p:spPr>
      </p:pic>
    </p:spTree>
    <p:extLst>
      <p:ext uri="{BB962C8B-B14F-4D97-AF65-F5344CB8AC3E}">
        <p14:creationId xmlns:p14="http://schemas.microsoft.com/office/powerpoint/2010/main" val="1972050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73493C1-0472-DFE1-BD53-4EC3D06C617B}"/>
              </a:ext>
            </a:extLst>
          </p:cNvPr>
          <p:cNvPicPr>
            <a:picLocks noGrp="1" noChangeAspect="1"/>
          </p:cNvPicPr>
          <p:nvPr>
            <p:ph idx="1"/>
          </p:nvPr>
        </p:nvPicPr>
        <p:blipFill>
          <a:blip r:embed="rId2"/>
          <a:stretch>
            <a:fillRect/>
          </a:stretch>
        </p:blipFill>
        <p:spPr>
          <a:xfrm>
            <a:off x="3646967" y="287079"/>
            <a:ext cx="4699591" cy="5832049"/>
          </a:xfrm>
        </p:spPr>
      </p:pic>
    </p:spTree>
    <p:extLst>
      <p:ext uri="{BB962C8B-B14F-4D97-AF65-F5344CB8AC3E}">
        <p14:creationId xmlns:p14="http://schemas.microsoft.com/office/powerpoint/2010/main" val="6169088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2F757-1DDE-B272-794A-F4085A15060D}"/>
              </a:ext>
            </a:extLst>
          </p:cNvPr>
          <p:cNvSpPr>
            <a:spLocks noGrp="1"/>
          </p:cNvSpPr>
          <p:nvPr>
            <p:ph type="title"/>
          </p:nvPr>
        </p:nvSpPr>
        <p:spPr/>
        <p:txBody>
          <a:bodyPr/>
          <a:lstStyle/>
          <a:p>
            <a:pPr algn="ctr"/>
            <a:r>
              <a:rPr lang="en-IN" b="1" dirty="0">
                <a:solidFill>
                  <a:srgbClr val="FF0000"/>
                </a:solidFill>
              </a:rPr>
              <a:t>Locality Model</a:t>
            </a:r>
            <a:endParaRPr lang="en-IN" dirty="0"/>
          </a:p>
        </p:txBody>
      </p:sp>
      <p:sp>
        <p:nvSpPr>
          <p:cNvPr id="3" name="Content Placeholder 2">
            <a:extLst>
              <a:ext uri="{FF2B5EF4-FFF2-40B4-BE49-F238E27FC236}">
                <a16:creationId xmlns:a16="http://schemas.microsoft.com/office/drawing/2014/main" xmlns="" id="{A18FC8F1-431C-514D-81A3-6E4238B4B3F1}"/>
              </a:ext>
            </a:extLst>
          </p:cNvPr>
          <p:cNvSpPr>
            <a:spLocks noGrp="1"/>
          </p:cNvSpPr>
          <p:nvPr>
            <p:ph idx="1"/>
          </p:nvPr>
        </p:nvSpPr>
        <p:spPr/>
        <p:txBody>
          <a:bodyPr>
            <a:normAutofit/>
          </a:bodyPr>
          <a:lstStyle/>
          <a:p>
            <a:r>
              <a:rPr lang="en-US" dirty="0"/>
              <a:t>At time (a), the locality is the set of pages {18, 19, 20, 21, 22, 23, 24, 29, 30, 33}. </a:t>
            </a:r>
          </a:p>
          <a:p>
            <a:r>
              <a:rPr lang="en-US" dirty="0"/>
              <a:t>At time (b), the locality changes to {18, 19, 20, 24, 25, 26, 27, 28, 29, 31, 32, 33}.</a:t>
            </a:r>
          </a:p>
          <a:p>
            <a:r>
              <a:rPr lang="en-US" dirty="0"/>
              <a:t> Notice the overlap, as some pages (for example, 18, 19, and 20) are part of both localities</a:t>
            </a:r>
          </a:p>
          <a:p>
            <a:r>
              <a:rPr lang="en-US" dirty="0"/>
              <a:t>localities are defined by the program structure and its data structures. The locality model states that all programs will exhibit this basic memory reference structure.</a:t>
            </a:r>
            <a:endParaRPr lang="en-IN" dirty="0"/>
          </a:p>
        </p:txBody>
      </p:sp>
    </p:spTree>
    <p:extLst>
      <p:ext uri="{BB962C8B-B14F-4D97-AF65-F5344CB8AC3E}">
        <p14:creationId xmlns:p14="http://schemas.microsoft.com/office/powerpoint/2010/main" val="4495879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6D0A8-6065-9091-FC69-F2E87232B990}"/>
              </a:ext>
            </a:extLst>
          </p:cNvPr>
          <p:cNvSpPr>
            <a:spLocks noGrp="1"/>
          </p:cNvSpPr>
          <p:nvPr>
            <p:ph type="title"/>
          </p:nvPr>
        </p:nvSpPr>
        <p:spPr/>
        <p:txBody>
          <a:bodyPr/>
          <a:lstStyle/>
          <a:p>
            <a:pPr algn="ctr"/>
            <a:r>
              <a:rPr lang="en-IN" b="1" dirty="0">
                <a:solidFill>
                  <a:srgbClr val="FF0000"/>
                </a:solidFill>
              </a:rPr>
              <a:t>Working-Set Model</a:t>
            </a:r>
          </a:p>
        </p:txBody>
      </p:sp>
      <p:sp>
        <p:nvSpPr>
          <p:cNvPr id="3" name="Content Placeholder 2">
            <a:extLst>
              <a:ext uri="{FF2B5EF4-FFF2-40B4-BE49-F238E27FC236}">
                <a16:creationId xmlns:a16="http://schemas.microsoft.com/office/drawing/2014/main" xmlns="" id="{F86FE390-D77A-2E2A-E1BD-DCB40C9EA21A}"/>
              </a:ext>
            </a:extLst>
          </p:cNvPr>
          <p:cNvSpPr>
            <a:spLocks noGrp="1"/>
          </p:cNvSpPr>
          <p:nvPr>
            <p:ph idx="1"/>
          </p:nvPr>
        </p:nvSpPr>
        <p:spPr/>
        <p:txBody>
          <a:bodyPr>
            <a:normAutofit/>
          </a:bodyPr>
          <a:lstStyle/>
          <a:p>
            <a:r>
              <a:rPr lang="en-US" dirty="0"/>
              <a:t>The working-set model is based on the assumption of locality. This model uses a parameter, Δ, to define the working-set window. </a:t>
            </a:r>
          </a:p>
          <a:p>
            <a:r>
              <a:rPr lang="en-US" dirty="0"/>
              <a:t>The idea is to examine the most recent Δ page references. The set of pages in the most recent Δ page references is the working set . If a page is in active use, it will be in the working set. If it is no longer being used, it will drop from the working set Δ time units after its last reference.</a:t>
            </a:r>
          </a:p>
          <a:p>
            <a:r>
              <a:rPr lang="en-US" dirty="0"/>
              <a:t> Thus, the working set is an approximation of the program’s locality.</a:t>
            </a:r>
            <a:endParaRPr lang="en-IN" dirty="0"/>
          </a:p>
        </p:txBody>
      </p:sp>
    </p:spTree>
    <p:extLst>
      <p:ext uri="{BB962C8B-B14F-4D97-AF65-F5344CB8AC3E}">
        <p14:creationId xmlns:p14="http://schemas.microsoft.com/office/powerpoint/2010/main" val="17324778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1B6871-CC2D-C1A5-DEFA-99D00D258F38}"/>
              </a:ext>
            </a:extLst>
          </p:cNvPr>
          <p:cNvSpPr>
            <a:spLocks noGrp="1"/>
          </p:cNvSpPr>
          <p:nvPr>
            <p:ph type="title"/>
          </p:nvPr>
        </p:nvSpPr>
        <p:spPr/>
        <p:txBody>
          <a:bodyPr/>
          <a:lstStyle/>
          <a:p>
            <a:pPr algn="ctr"/>
            <a:r>
              <a:rPr lang="en-IN" b="1" dirty="0">
                <a:solidFill>
                  <a:srgbClr val="FF0000"/>
                </a:solidFill>
              </a:rPr>
              <a:t>Working-Set Model</a:t>
            </a:r>
            <a:endParaRPr lang="en-IN" dirty="0"/>
          </a:p>
        </p:txBody>
      </p:sp>
      <p:pic>
        <p:nvPicPr>
          <p:cNvPr id="5" name="Content Placeholder 4">
            <a:extLst>
              <a:ext uri="{FF2B5EF4-FFF2-40B4-BE49-F238E27FC236}">
                <a16:creationId xmlns:a16="http://schemas.microsoft.com/office/drawing/2014/main" xmlns="" id="{AB692E13-C8F1-2256-7725-6B62DBD48C03}"/>
              </a:ext>
            </a:extLst>
          </p:cNvPr>
          <p:cNvPicPr>
            <a:picLocks noGrp="1" noChangeAspect="1"/>
          </p:cNvPicPr>
          <p:nvPr>
            <p:ph idx="1"/>
          </p:nvPr>
        </p:nvPicPr>
        <p:blipFill>
          <a:blip r:embed="rId2"/>
          <a:stretch>
            <a:fillRect/>
          </a:stretch>
        </p:blipFill>
        <p:spPr>
          <a:xfrm>
            <a:off x="2349795" y="2030820"/>
            <a:ext cx="7772400" cy="3264194"/>
          </a:xfrm>
        </p:spPr>
      </p:pic>
    </p:spTree>
    <p:extLst>
      <p:ext uri="{BB962C8B-B14F-4D97-AF65-F5344CB8AC3E}">
        <p14:creationId xmlns:p14="http://schemas.microsoft.com/office/powerpoint/2010/main" val="2047307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9C8B75-C18C-9E66-2D40-EC7B9D0ACFF7}"/>
              </a:ext>
            </a:extLst>
          </p:cNvPr>
          <p:cNvSpPr>
            <a:spLocks noGrp="1"/>
          </p:cNvSpPr>
          <p:nvPr>
            <p:ph type="title"/>
          </p:nvPr>
        </p:nvSpPr>
        <p:spPr/>
        <p:txBody>
          <a:bodyPr/>
          <a:lstStyle/>
          <a:p>
            <a:pPr algn="ctr"/>
            <a:r>
              <a:rPr lang="en-IN" b="1" dirty="0">
                <a:solidFill>
                  <a:srgbClr val="FF0000"/>
                </a:solidFill>
              </a:rPr>
              <a:t>Working-Set Model</a:t>
            </a:r>
            <a:endParaRPr lang="en-IN" dirty="0"/>
          </a:p>
        </p:txBody>
      </p:sp>
      <p:sp>
        <p:nvSpPr>
          <p:cNvPr id="3" name="Content Placeholder 2">
            <a:extLst>
              <a:ext uri="{FF2B5EF4-FFF2-40B4-BE49-F238E27FC236}">
                <a16:creationId xmlns:a16="http://schemas.microsoft.com/office/drawing/2014/main" xmlns="" id="{DBD898A9-8C0C-16DF-B1F8-02657172246D}"/>
              </a:ext>
            </a:extLst>
          </p:cNvPr>
          <p:cNvSpPr>
            <a:spLocks noGrp="1"/>
          </p:cNvSpPr>
          <p:nvPr>
            <p:ph idx="1"/>
          </p:nvPr>
        </p:nvSpPr>
        <p:spPr/>
        <p:txBody>
          <a:bodyPr>
            <a:normAutofit lnSpcReduction="10000"/>
          </a:bodyPr>
          <a:lstStyle/>
          <a:p>
            <a:r>
              <a:rPr lang="en-US" dirty="0"/>
              <a:t> If Δ = 10 memory references, then the working set at time t1 is {1, 2, 5,6, 7}. By time t2 , the working set has changed to {3, 4}</a:t>
            </a:r>
          </a:p>
          <a:p>
            <a:r>
              <a:rPr lang="en-US" dirty="0"/>
              <a:t>The accuracy of the working set depends on the selection of Δ. If Δ is too small, it will not encompass the entire locality; if Δ is too large, it may overlap several localities. In the extreme, if Δ is infinite, the working set is the set of pages touched during the process execution.</a:t>
            </a:r>
          </a:p>
          <a:p>
            <a:r>
              <a:rPr lang="en-US" dirty="0"/>
              <a:t>The most important property of the working set, then, is its size. </a:t>
            </a:r>
          </a:p>
          <a:p>
            <a:r>
              <a:rPr lang="en-US" dirty="0"/>
              <a:t>If we compute the working-set size, </a:t>
            </a:r>
            <a:r>
              <a:rPr lang="en-US" dirty="0" err="1"/>
              <a:t>WSSi</a:t>
            </a:r>
            <a:r>
              <a:rPr lang="en-US" dirty="0"/>
              <a:t>, for each process in the system, we can then consider that </a:t>
            </a:r>
          </a:p>
          <a:p>
            <a:pPr marL="914400" lvl="2" indent="0">
              <a:buNone/>
            </a:pPr>
            <a:r>
              <a:rPr lang="en-US" dirty="0">
                <a:solidFill>
                  <a:srgbClr val="00B050"/>
                </a:solidFill>
              </a:rPr>
              <a:t>D = ∑ WSS </a:t>
            </a:r>
            <a:r>
              <a:rPr lang="en-US" dirty="0" err="1">
                <a:solidFill>
                  <a:srgbClr val="00B050"/>
                </a:solidFill>
              </a:rPr>
              <a:t>i</a:t>
            </a:r>
            <a:r>
              <a:rPr lang="en-US" dirty="0">
                <a:solidFill>
                  <a:srgbClr val="00B050"/>
                </a:solidFill>
              </a:rPr>
              <a:t>,</a:t>
            </a:r>
          </a:p>
          <a:p>
            <a:pPr marL="914400" lvl="2" indent="0">
              <a:buNone/>
            </a:pPr>
            <a:r>
              <a:rPr lang="en-US" dirty="0">
                <a:solidFill>
                  <a:srgbClr val="00B050"/>
                </a:solidFill>
              </a:rPr>
              <a:t>where D is the total demand for frames. </a:t>
            </a:r>
          </a:p>
          <a:p>
            <a:endParaRPr lang="en-US" dirty="0"/>
          </a:p>
          <a:p>
            <a:endParaRPr lang="en-IN" dirty="0"/>
          </a:p>
        </p:txBody>
      </p:sp>
    </p:spTree>
    <p:extLst>
      <p:ext uri="{BB962C8B-B14F-4D97-AF65-F5344CB8AC3E}">
        <p14:creationId xmlns:p14="http://schemas.microsoft.com/office/powerpoint/2010/main" val="10916778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2A0DE-2356-A170-E018-2C1560617F3E}"/>
              </a:ext>
            </a:extLst>
          </p:cNvPr>
          <p:cNvSpPr>
            <a:spLocks noGrp="1"/>
          </p:cNvSpPr>
          <p:nvPr>
            <p:ph type="title"/>
          </p:nvPr>
        </p:nvSpPr>
        <p:spPr/>
        <p:txBody>
          <a:bodyPr/>
          <a:lstStyle/>
          <a:p>
            <a:pPr algn="ctr"/>
            <a:r>
              <a:rPr lang="en-IN" b="1" dirty="0">
                <a:solidFill>
                  <a:srgbClr val="FF0000"/>
                </a:solidFill>
              </a:rPr>
              <a:t>Working-Set Model</a:t>
            </a:r>
            <a:endParaRPr lang="en-IN" dirty="0"/>
          </a:p>
        </p:txBody>
      </p:sp>
      <p:sp>
        <p:nvSpPr>
          <p:cNvPr id="3" name="Content Placeholder 2">
            <a:extLst>
              <a:ext uri="{FF2B5EF4-FFF2-40B4-BE49-F238E27FC236}">
                <a16:creationId xmlns:a16="http://schemas.microsoft.com/office/drawing/2014/main" xmlns="" id="{9CF3EBC4-1187-8F78-63CA-622329AF4CEA}"/>
              </a:ext>
            </a:extLst>
          </p:cNvPr>
          <p:cNvSpPr>
            <a:spLocks noGrp="1"/>
          </p:cNvSpPr>
          <p:nvPr>
            <p:ph idx="1"/>
          </p:nvPr>
        </p:nvSpPr>
        <p:spPr/>
        <p:txBody>
          <a:bodyPr>
            <a:normAutofit fontScale="85000" lnSpcReduction="10000"/>
          </a:bodyPr>
          <a:lstStyle/>
          <a:p>
            <a:r>
              <a:rPr lang="en-US" dirty="0"/>
              <a:t>Each process is actively using the pages in its working set. Thus, process </a:t>
            </a:r>
            <a:r>
              <a:rPr lang="en-US" dirty="0" err="1"/>
              <a:t>i</a:t>
            </a:r>
            <a:r>
              <a:rPr lang="en-US" dirty="0"/>
              <a:t> needs </a:t>
            </a:r>
            <a:r>
              <a:rPr lang="en-US" dirty="0" err="1"/>
              <a:t>WSSi</a:t>
            </a:r>
            <a:r>
              <a:rPr lang="en-US" dirty="0"/>
              <a:t> frames. </a:t>
            </a:r>
          </a:p>
          <a:p>
            <a:r>
              <a:rPr lang="en-US" dirty="0"/>
              <a:t>If the total demand is greater than the total number of available frames (D &gt; m), thrashing will occur, because some processes will not have enough frames.</a:t>
            </a:r>
          </a:p>
          <a:p>
            <a:r>
              <a:rPr lang="en-US" dirty="0"/>
              <a:t>Once Δ has been selected, use of the working-set model is simple. The operating system monitors the working set of each process and allocates to that working set enough frames to provide it with its working-set size.</a:t>
            </a:r>
          </a:p>
          <a:p>
            <a:r>
              <a:rPr lang="en-US" dirty="0"/>
              <a:t> If there are enough extra frames, another process can be initiated. If the sum of the working-set sizes increases, exceeding the total number of available frames, the operating system selects a process to suspend. </a:t>
            </a:r>
          </a:p>
          <a:p>
            <a:r>
              <a:rPr lang="en-US" dirty="0"/>
              <a:t>The process’s pages are written out (swapped), and its frames are reallocated to other processes. The suspended process can be restarted later.</a:t>
            </a:r>
          </a:p>
          <a:p>
            <a:endParaRPr lang="en-IN" dirty="0"/>
          </a:p>
        </p:txBody>
      </p:sp>
    </p:spTree>
    <p:extLst>
      <p:ext uri="{BB962C8B-B14F-4D97-AF65-F5344CB8AC3E}">
        <p14:creationId xmlns:p14="http://schemas.microsoft.com/office/powerpoint/2010/main" val="31678592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97AC2D-775C-8832-C0FC-263CA0C4888F}"/>
              </a:ext>
            </a:extLst>
          </p:cNvPr>
          <p:cNvSpPr>
            <a:spLocks noGrp="1"/>
          </p:cNvSpPr>
          <p:nvPr>
            <p:ph type="title"/>
          </p:nvPr>
        </p:nvSpPr>
        <p:spPr/>
        <p:txBody>
          <a:bodyPr/>
          <a:lstStyle/>
          <a:p>
            <a:pPr algn="ctr"/>
            <a:r>
              <a:rPr lang="en-IN" b="1" dirty="0">
                <a:solidFill>
                  <a:srgbClr val="FF0000"/>
                </a:solidFill>
              </a:rPr>
              <a:t>Page-Fault Frequency</a:t>
            </a:r>
          </a:p>
        </p:txBody>
      </p:sp>
      <p:sp>
        <p:nvSpPr>
          <p:cNvPr id="3" name="Content Placeholder 2">
            <a:extLst>
              <a:ext uri="{FF2B5EF4-FFF2-40B4-BE49-F238E27FC236}">
                <a16:creationId xmlns:a16="http://schemas.microsoft.com/office/drawing/2014/main" xmlns="" id="{00B13054-7C33-2064-AE04-A4A73E1733DB}"/>
              </a:ext>
            </a:extLst>
          </p:cNvPr>
          <p:cNvSpPr>
            <a:spLocks noGrp="1"/>
          </p:cNvSpPr>
          <p:nvPr>
            <p:ph idx="1"/>
          </p:nvPr>
        </p:nvSpPr>
        <p:spPr/>
        <p:txBody>
          <a:bodyPr>
            <a:normAutofit fontScale="92500"/>
          </a:bodyPr>
          <a:lstStyle/>
          <a:p>
            <a:r>
              <a:rPr lang="en-US" dirty="0"/>
              <a:t>We can establish upper and lower bounds on the desired page-fault rate.</a:t>
            </a:r>
          </a:p>
          <a:p>
            <a:r>
              <a:rPr lang="en-US" dirty="0"/>
              <a:t>If the actual page-fault rate exceeds the upper limit, we allocate the process another frame.</a:t>
            </a:r>
          </a:p>
          <a:p>
            <a:r>
              <a:rPr lang="en-US" dirty="0"/>
              <a:t> If the page-fault rate falls below the lower limit, we remove a frame from the process. Thus, we can directly measure and control the page fault rate to prevent thrashing.</a:t>
            </a:r>
          </a:p>
          <a:p>
            <a:r>
              <a:rPr lang="en-US" dirty="0"/>
              <a:t> If the page-fault rate increases and no free frames are available, we must select some process and swap it out to backing store.</a:t>
            </a:r>
          </a:p>
          <a:p>
            <a:r>
              <a:rPr lang="en-US" dirty="0"/>
              <a:t> The freed frames are then distributed to processes with high page-fault rates.</a:t>
            </a:r>
            <a:endParaRPr lang="en-IN" dirty="0"/>
          </a:p>
        </p:txBody>
      </p:sp>
    </p:spTree>
    <p:extLst>
      <p:ext uri="{BB962C8B-B14F-4D97-AF65-F5344CB8AC3E}">
        <p14:creationId xmlns:p14="http://schemas.microsoft.com/office/powerpoint/2010/main" val="2331050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E8BD3-768D-0A7E-1367-77D9054F0A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617FCF59-2AB8-F39A-EF67-E81CA9B9E70D}"/>
              </a:ext>
            </a:extLst>
          </p:cNvPr>
          <p:cNvPicPr>
            <a:picLocks noGrp="1" noChangeAspect="1"/>
          </p:cNvPicPr>
          <p:nvPr>
            <p:ph idx="1"/>
          </p:nvPr>
        </p:nvPicPr>
        <p:blipFill>
          <a:blip r:embed="rId2"/>
          <a:stretch>
            <a:fillRect/>
          </a:stretch>
        </p:blipFill>
        <p:spPr>
          <a:xfrm>
            <a:off x="2328530" y="1881963"/>
            <a:ext cx="8165805" cy="4157330"/>
          </a:xfrm>
        </p:spPr>
      </p:pic>
    </p:spTree>
    <p:extLst>
      <p:ext uri="{BB962C8B-B14F-4D97-AF65-F5344CB8AC3E}">
        <p14:creationId xmlns:p14="http://schemas.microsoft.com/office/powerpoint/2010/main" val="17597474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42FA34-7CD8-5D64-58C8-9250BEC4EF14}"/>
              </a:ext>
            </a:extLst>
          </p:cNvPr>
          <p:cNvSpPr>
            <a:spLocks noGrp="1"/>
          </p:cNvSpPr>
          <p:nvPr>
            <p:ph type="title"/>
          </p:nvPr>
        </p:nvSpPr>
        <p:spPr/>
        <p:txBody>
          <a:bodyPr/>
          <a:lstStyle/>
          <a:p>
            <a:pPr algn="ctr"/>
            <a:r>
              <a:rPr lang="en-IN" b="1" dirty="0">
                <a:solidFill>
                  <a:srgbClr val="FF0000"/>
                </a:solidFill>
              </a:rPr>
              <a:t>Mass-Storage </a:t>
            </a:r>
            <a:br>
              <a:rPr lang="en-IN" b="1" dirty="0">
                <a:solidFill>
                  <a:srgbClr val="FF0000"/>
                </a:solidFill>
              </a:rPr>
            </a:br>
            <a:r>
              <a:rPr lang="en-IN" b="1" dirty="0">
                <a:solidFill>
                  <a:schemeClr val="accent6"/>
                </a:solidFill>
              </a:rPr>
              <a:t>NVM(Non -Volatile Memory)</a:t>
            </a:r>
          </a:p>
        </p:txBody>
      </p:sp>
      <p:pic>
        <p:nvPicPr>
          <p:cNvPr id="5" name="Content Placeholder 4">
            <a:extLst>
              <a:ext uri="{FF2B5EF4-FFF2-40B4-BE49-F238E27FC236}">
                <a16:creationId xmlns:a16="http://schemas.microsoft.com/office/drawing/2014/main" xmlns="" id="{4477380B-7F24-1367-2097-23EC7ECC45CB}"/>
              </a:ext>
            </a:extLst>
          </p:cNvPr>
          <p:cNvPicPr>
            <a:picLocks noGrp="1" noChangeAspect="1"/>
          </p:cNvPicPr>
          <p:nvPr>
            <p:ph idx="1"/>
          </p:nvPr>
        </p:nvPicPr>
        <p:blipFill>
          <a:blip r:embed="rId2"/>
          <a:stretch>
            <a:fillRect/>
          </a:stretch>
        </p:blipFill>
        <p:spPr>
          <a:xfrm>
            <a:off x="2838893" y="1775637"/>
            <a:ext cx="6911163" cy="4199860"/>
          </a:xfrm>
        </p:spPr>
      </p:pic>
    </p:spTree>
    <p:extLst>
      <p:ext uri="{BB962C8B-B14F-4D97-AF65-F5344CB8AC3E}">
        <p14:creationId xmlns:p14="http://schemas.microsoft.com/office/powerpoint/2010/main" val="3574282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C8F4F5-4670-50E2-9820-A2D4656651BE}"/>
              </a:ext>
            </a:extLst>
          </p:cNvPr>
          <p:cNvSpPr>
            <a:spLocks noGrp="1"/>
          </p:cNvSpPr>
          <p:nvPr>
            <p:ph type="title"/>
          </p:nvPr>
        </p:nvSpPr>
        <p:spPr/>
        <p:txBody>
          <a:bodyPr/>
          <a:lstStyle/>
          <a:p>
            <a:pPr algn="ctr"/>
            <a:r>
              <a:rPr lang="en-IN" b="1" dirty="0">
                <a:solidFill>
                  <a:srgbClr val="FF0000"/>
                </a:solidFill>
              </a:rPr>
              <a:t>Hard Disk Drives</a:t>
            </a:r>
          </a:p>
        </p:txBody>
      </p:sp>
      <p:sp>
        <p:nvSpPr>
          <p:cNvPr id="3" name="Content Placeholder 2">
            <a:extLst>
              <a:ext uri="{FF2B5EF4-FFF2-40B4-BE49-F238E27FC236}">
                <a16:creationId xmlns:a16="http://schemas.microsoft.com/office/drawing/2014/main" xmlns="" id="{8B42203B-5B2E-8C19-4E2A-4717E2B53A15}"/>
              </a:ext>
            </a:extLst>
          </p:cNvPr>
          <p:cNvSpPr>
            <a:spLocks noGrp="1"/>
          </p:cNvSpPr>
          <p:nvPr>
            <p:ph idx="1"/>
          </p:nvPr>
        </p:nvSpPr>
        <p:spPr/>
        <p:txBody>
          <a:bodyPr>
            <a:normAutofit fontScale="92500" lnSpcReduction="20000"/>
          </a:bodyPr>
          <a:lstStyle/>
          <a:p>
            <a:r>
              <a:rPr lang="en-US" dirty="0"/>
              <a:t>Conceptually, HDD s are relatively simple. Each disk platter has a flat circular shape, like a CD . </a:t>
            </a:r>
          </a:p>
          <a:p>
            <a:r>
              <a:rPr lang="en-US" dirty="0"/>
              <a:t>Common platter diameters range from 1.8 to 3.5 inches. </a:t>
            </a:r>
          </a:p>
          <a:p>
            <a:r>
              <a:rPr lang="en-US" dirty="0"/>
              <a:t>The two surfaces of a platter are covered with a magnetic material.</a:t>
            </a:r>
          </a:p>
          <a:p>
            <a:r>
              <a:rPr lang="en-US" dirty="0"/>
              <a:t>We store information by recording it magnetically on the platters, and we read information by detecting the magnetic pattern on the platters.</a:t>
            </a:r>
          </a:p>
          <a:p>
            <a:r>
              <a:rPr lang="en-US" dirty="0"/>
              <a:t>A read–write head “flies” just above each surface of every platter. </a:t>
            </a:r>
          </a:p>
          <a:p>
            <a:r>
              <a:rPr lang="en-US" dirty="0"/>
              <a:t>The heads are attached to a disk arm that moves all the heads as a unit.</a:t>
            </a:r>
          </a:p>
          <a:p>
            <a:r>
              <a:rPr lang="en-US" dirty="0"/>
              <a:t> The surface of a platter is logically divided into circular tracks, which are subdivided into sectors. </a:t>
            </a:r>
          </a:p>
          <a:p>
            <a:r>
              <a:rPr lang="en-US" dirty="0"/>
              <a:t>The set of tracks at a given arm position make up a cylinder.</a:t>
            </a:r>
            <a:endParaRPr lang="en-IN" dirty="0"/>
          </a:p>
        </p:txBody>
      </p:sp>
    </p:spTree>
    <p:extLst>
      <p:ext uri="{BB962C8B-B14F-4D97-AF65-F5344CB8AC3E}">
        <p14:creationId xmlns:p14="http://schemas.microsoft.com/office/powerpoint/2010/main" val="11662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92B7D-5277-622C-A2DB-E524EBBD8C8D}"/>
              </a:ext>
            </a:extLst>
          </p:cNvPr>
          <p:cNvSpPr>
            <a:spLocks noGrp="1"/>
          </p:cNvSpPr>
          <p:nvPr>
            <p:ph type="title"/>
          </p:nvPr>
        </p:nvSpPr>
        <p:spPr>
          <a:xfrm>
            <a:off x="838200" y="0"/>
            <a:ext cx="10515600" cy="953311"/>
          </a:xfrm>
        </p:spPr>
        <p:txBody>
          <a:bodyPr/>
          <a:lstStyle/>
          <a:p>
            <a:pPr algn="ctr"/>
            <a:r>
              <a:rPr lang="en-IN" b="1" dirty="0">
                <a:solidFill>
                  <a:srgbClr val="FF0000"/>
                </a:solidFill>
              </a:rPr>
              <a:t>Registers</a:t>
            </a:r>
            <a:endParaRPr lang="en-IN" dirty="0"/>
          </a:p>
        </p:txBody>
      </p:sp>
      <p:sp>
        <p:nvSpPr>
          <p:cNvPr id="3" name="Content Placeholder 2">
            <a:extLst>
              <a:ext uri="{FF2B5EF4-FFF2-40B4-BE49-F238E27FC236}">
                <a16:creationId xmlns:a16="http://schemas.microsoft.com/office/drawing/2014/main" xmlns="" id="{9BAB7ADB-525E-8060-1B16-E213FD9AA523}"/>
              </a:ext>
            </a:extLst>
          </p:cNvPr>
          <p:cNvSpPr>
            <a:spLocks noGrp="1"/>
          </p:cNvSpPr>
          <p:nvPr>
            <p:ph idx="1"/>
          </p:nvPr>
        </p:nvSpPr>
        <p:spPr>
          <a:xfrm>
            <a:off x="446568" y="871869"/>
            <a:ext cx="10981660" cy="6305107"/>
          </a:xfrm>
        </p:spPr>
        <p:txBody>
          <a:bodyPr>
            <a:noAutofit/>
          </a:bodyPr>
          <a:lstStyle/>
          <a:p>
            <a:pPr>
              <a:buFont typeface="Arial" panose="020B0604020202020204" pitchFamily="34" charset="0"/>
              <a:buChar char="•"/>
            </a:pPr>
            <a:r>
              <a:rPr lang="en-US" sz="2000" b="1" dirty="0"/>
              <a:t>Accumulator:</a:t>
            </a:r>
            <a:r>
              <a:rPr lang="en-US" sz="2000" dirty="0"/>
              <a:t>  This is the most frequently used register used to store data taken from memory. It is in different numbers in different microprocessors.  </a:t>
            </a:r>
          </a:p>
          <a:p>
            <a:pPr>
              <a:buFont typeface="Arial" panose="020B0604020202020204" pitchFamily="34" charset="0"/>
              <a:buChar char="•"/>
            </a:pPr>
            <a:r>
              <a:rPr lang="en-US" sz="2000" b="1" dirty="0"/>
              <a:t>Memory Address Registers (MAR):</a:t>
            </a:r>
            <a:r>
              <a:rPr lang="en-US" sz="2000" dirty="0"/>
              <a:t> It holds the address of the location to be accessed from memory. MAR and MDR (Memory Data Register) together facilitate the communication of the CPU and the main memory.  </a:t>
            </a:r>
          </a:p>
          <a:p>
            <a:pPr>
              <a:buFont typeface="Arial" panose="020B0604020202020204" pitchFamily="34" charset="0"/>
              <a:buChar char="•"/>
            </a:pPr>
            <a:r>
              <a:rPr lang="en-US" sz="2000" b="1" dirty="0"/>
              <a:t>Memory Data Registers (MDR):</a:t>
            </a:r>
            <a:r>
              <a:rPr lang="en-US" sz="2000" dirty="0"/>
              <a:t> It contains data to be written into or to be read out from the addressed location.  </a:t>
            </a:r>
          </a:p>
          <a:p>
            <a:pPr>
              <a:buFont typeface="Arial" panose="020B0604020202020204" pitchFamily="34" charset="0"/>
              <a:buChar char="•"/>
            </a:pPr>
            <a:r>
              <a:rPr lang="en-US" sz="2000" b="1" dirty="0"/>
              <a:t>General Purpose Registers:</a:t>
            </a:r>
            <a:r>
              <a:rPr lang="en-US" sz="2000" dirty="0"/>
              <a:t> These are numbered as R0, R1, R2….Rn-1, and used to store temporary data during any ongoing operation. Its content can be accessed by assembly programming. Modern CPU architectures tends to use more GPR so that register-to-register addressing can be used more, which is comparatively faster than other addressing modes. </a:t>
            </a:r>
          </a:p>
          <a:p>
            <a:pPr>
              <a:buFont typeface="Arial" panose="020B0604020202020204" pitchFamily="34" charset="0"/>
              <a:buChar char="•"/>
            </a:pPr>
            <a:r>
              <a:rPr lang="en-US" sz="2000" b="1" dirty="0"/>
              <a:t>Program Counter (PC):</a:t>
            </a:r>
            <a:r>
              <a:rPr lang="en-US" sz="2000" dirty="0"/>
              <a:t> Program Counter (PC) is used to keep the track of execution of the program. It contains the memory address of the next instruction to be fetched. PC points to the address of the next instruction to be fetched from the main memory when the previous instruction has been successfully completed. Program Counter (PC) also functions to count the number of instructions. The incrementation of PC depends on the type of architecture being used. If we are using 32-bit architecture, the PC gets incremented by 4 every time to fetch the next instruction.</a:t>
            </a:r>
            <a:br>
              <a:rPr lang="en-US" sz="2000" dirty="0"/>
            </a:br>
            <a:r>
              <a:rPr lang="en-US" sz="2000" dirty="0"/>
              <a:t> </a:t>
            </a:r>
          </a:p>
        </p:txBody>
      </p:sp>
    </p:spTree>
    <p:extLst>
      <p:ext uri="{BB962C8B-B14F-4D97-AF65-F5344CB8AC3E}">
        <p14:creationId xmlns:p14="http://schemas.microsoft.com/office/powerpoint/2010/main" val="35231226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C87F4-9219-EF38-1BF9-BE60E3963A44}"/>
              </a:ext>
            </a:extLst>
          </p:cNvPr>
          <p:cNvSpPr>
            <a:spLocks noGrp="1"/>
          </p:cNvSpPr>
          <p:nvPr>
            <p:ph type="title"/>
          </p:nvPr>
        </p:nvSpPr>
        <p:spPr/>
        <p:txBody>
          <a:bodyPr/>
          <a:lstStyle/>
          <a:p>
            <a:pPr algn="ctr"/>
            <a:r>
              <a:rPr lang="en-IN" b="1" dirty="0">
                <a:solidFill>
                  <a:srgbClr val="FF0000"/>
                </a:solidFill>
              </a:rPr>
              <a:t>Hard Disk Drives</a:t>
            </a:r>
            <a:endParaRPr lang="en-IN" dirty="0"/>
          </a:p>
        </p:txBody>
      </p:sp>
      <p:sp>
        <p:nvSpPr>
          <p:cNvPr id="3" name="Content Placeholder 2">
            <a:extLst>
              <a:ext uri="{FF2B5EF4-FFF2-40B4-BE49-F238E27FC236}">
                <a16:creationId xmlns:a16="http://schemas.microsoft.com/office/drawing/2014/main" xmlns="" id="{8630A51A-AA9C-95E4-A0CA-67B8362FD66C}"/>
              </a:ext>
            </a:extLst>
          </p:cNvPr>
          <p:cNvSpPr>
            <a:spLocks noGrp="1"/>
          </p:cNvSpPr>
          <p:nvPr>
            <p:ph idx="1"/>
          </p:nvPr>
        </p:nvSpPr>
        <p:spPr/>
        <p:txBody>
          <a:bodyPr>
            <a:normAutofit fontScale="92500" lnSpcReduction="20000"/>
          </a:bodyPr>
          <a:lstStyle/>
          <a:p>
            <a:r>
              <a:rPr lang="en-US" dirty="0"/>
              <a:t>There may be thousands of concentric cylinders in a disk drive, and each track may contain hundreds of sectors. </a:t>
            </a:r>
          </a:p>
          <a:p>
            <a:r>
              <a:rPr lang="en-US" dirty="0"/>
              <a:t>Each sector has a fixed size and is the smallest unit of transfer. The sector size was commonly 512 bytes until around 2010.</a:t>
            </a:r>
          </a:p>
          <a:p>
            <a:r>
              <a:rPr lang="en-US" dirty="0"/>
              <a:t>The storage capacity of common disk drives is measured in gigabytes and terabytes.</a:t>
            </a:r>
          </a:p>
          <a:p>
            <a:r>
              <a:rPr lang="en-US" dirty="0"/>
              <a:t>A disk drive motor spins it at high speed. Most drives rotate 60 to 250 times per second, specified in terms of rotations per minute (RPM). </a:t>
            </a:r>
          </a:p>
          <a:p>
            <a:r>
              <a:rPr lang="en-US" dirty="0"/>
              <a:t>Common drives spin at 5,400, 7,200, 10,000, and 15,000 RPM. </a:t>
            </a:r>
          </a:p>
          <a:p>
            <a:r>
              <a:rPr lang="en-US" dirty="0"/>
              <a:t>Some drives power down when not in use and spin up upon receiving an I/O request. </a:t>
            </a:r>
          </a:p>
          <a:p>
            <a:r>
              <a:rPr lang="en-US" dirty="0"/>
              <a:t>Rotation speed relates to transfer rates. </a:t>
            </a:r>
            <a:endParaRPr lang="en-IN" dirty="0"/>
          </a:p>
        </p:txBody>
      </p:sp>
    </p:spTree>
    <p:extLst>
      <p:ext uri="{BB962C8B-B14F-4D97-AF65-F5344CB8AC3E}">
        <p14:creationId xmlns:p14="http://schemas.microsoft.com/office/powerpoint/2010/main" val="9829723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665A42-90C4-CD91-1B27-5D8967178ED7}"/>
              </a:ext>
            </a:extLst>
          </p:cNvPr>
          <p:cNvSpPr>
            <a:spLocks noGrp="1"/>
          </p:cNvSpPr>
          <p:nvPr>
            <p:ph type="title"/>
          </p:nvPr>
        </p:nvSpPr>
        <p:spPr/>
        <p:txBody>
          <a:bodyPr/>
          <a:lstStyle/>
          <a:p>
            <a:pPr algn="ctr"/>
            <a:r>
              <a:rPr lang="en-IN" b="1" dirty="0">
                <a:solidFill>
                  <a:srgbClr val="FF0000"/>
                </a:solidFill>
              </a:rPr>
              <a:t>Hard Disk Drives</a:t>
            </a:r>
            <a:endParaRPr lang="en-IN" dirty="0"/>
          </a:p>
        </p:txBody>
      </p:sp>
      <p:sp>
        <p:nvSpPr>
          <p:cNvPr id="3" name="Content Placeholder 2">
            <a:extLst>
              <a:ext uri="{FF2B5EF4-FFF2-40B4-BE49-F238E27FC236}">
                <a16:creationId xmlns:a16="http://schemas.microsoft.com/office/drawing/2014/main" xmlns="" id="{F4346C73-8C25-9EE6-60B5-3A083826B180}"/>
              </a:ext>
            </a:extLst>
          </p:cNvPr>
          <p:cNvSpPr>
            <a:spLocks noGrp="1"/>
          </p:cNvSpPr>
          <p:nvPr>
            <p:ph idx="1"/>
          </p:nvPr>
        </p:nvSpPr>
        <p:spPr>
          <a:xfrm>
            <a:off x="838200" y="1392865"/>
            <a:ext cx="10515600" cy="4784098"/>
          </a:xfrm>
        </p:spPr>
        <p:txBody>
          <a:bodyPr>
            <a:normAutofit fontScale="92500" lnSpcReduction="10000"/>
          </a:bodyPr>
          <a:lstStyle/>
          <a:p>
            <a:r>
              <a:rPr lang="en-US" dirty="0"/>
              <a:t>The transfer rate is the rate at which data flow between the drive and the computer. </a:t>
            </a:r>
          </a:p>
          <a:p>
            <a:r>
              <a:rPr lang="en-US" dirty="0"/>
              <a:t>The positioning time, or random-access time, consists of two parts:</a:t>
            </a:r>
          </a:p>
          <a:p>
            <a:pPr lvl="1"/>
            <a:r>
              <a:rPr lang="en-US" dirty="0"/>
              <a:t>Seek Time :The time necessary to move the disk arm to the desired cylinder.</a:t>
            </a:r>
          </a:p>
          <a:p>
            <a:pPr lvl="1"/>
            <a:r>
              <a:rPr lang="en-US" dirty="0"/>
              <a:t> Rotational latency : The time necessary for the desired sector to rotate to the disk head.</a:t>
            </a:r>
          </a:p>
          <a:p>
            <a:r>
              <a:rPr lang="en-US" dirty="0"/>
              <a:t>The disk head flies on an extremely thin cushion (measured in microns) of air or another gas, such as helium, and there is a danger that the head will make contact with the disk surface. Although the disk platters are coated with a thin protective layer, the head will sometimes damage the magnetic surface.</a:t>
            </a:r>
          </a:p>
          <a:p>
            <a:r>
              <a:rPr lang="en-US" dirty="0"/>
              <a:t> This accident is called a head crash. A head crash normally cannot be repaired.</a:t>
            </a:r>
            <a:endParaRPr lang="en-IN" dirty="0"/>
          </a:p>
        </p:txBody>
      </p:sp>
    </p:spTree>
    <p:extLst>
      <p:ext uri="{BB962C8B-B14F-4D97-AF65-F5344CB8AC3E}">
        <p14:creationId xmlns:p14="http://schemas.microsoft.com/office/powerpoint/2010/main" val="5391927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0F97DC-0E95-4BB6-A933-05354AE72953}"/>
              </a:ext>
            </a:extLst>
          </p:cNvPr>
          <p:cNvSpPr>
            <a:spLocks noGrp="1"/>
          </p:cNvSpPr>
          <p:nvPr>
            <p:ph type="title"/>
          </p:nvPr>
        </p:nvSpPr>
        <p:spPr/>
        <p:txBody>
          <a:bodyPr/>
          <a:lstStyle/>
          <a:p>
            <a:pPr algn="ctr"/>
            <a:r>
              <a:rPr lang="en-IN" b="1" dirty="0">
                <a:solidFill>
                  <a:srgbClr val="FF0000"/>
                </a:solidFill>
              </a:rPr>
              <a:t>Solid-state disk (SSD) </a:t>
            </a:r>
          </a:p>
        </p:txBody>
      </p:sp>
      <p:sp>
        <p:nvSpPr>
          <p:cNvPr id="3" name="Content Placeholder 2">
            <a:extLst>
              <a:ext uri="{FF2B5EF4-FFF2-40B4-BE49-F238E27FC236}">
                <a16:creationId xmlns:a16="http://schemas.microsoft.com/office/drawing/2014/main" xmlns="" id="{2027647C-6ED5-E293-7791-1EA89C190F84}"/>
              </a:ext>
            </a:extLst>
          </p:cNvPr>
          <p:cNvSpPr>
            <a:spLocks noGrp="1"/>
          </p:cNvSpPr>
          <p:nvPr>
            <p:ph idx="1"/>
          </p:nvPr>
        </p:nvSpPr>
        <p:spPr/>
        <p:txBody>
          <a:bodyPr>
            <a:normAutofit fontScale="92500" lnSpcReduction="10000"/>
          </a:bodyPr>
          <a:lstStyle/>
          <a:p>
            <a:r>
              <a:rPr lang="en-US" dirty="0"/>
              <a:t>Flash-memory-based NVM is frequently used in a disk-drive-like container</a:t>
            </a:r>
          </a:p>
          <a:p>
            <a:r>
              <a:rPr lang="en-US" dirty="0"/>
              <a:t>NVM devices can be more reliable than HDD s because they have no moving parts and can be faster because they have no seek time or rotational latency, they consume less power.</a:t>
            </a:r>
          </a:p>
          <a:p>
            <a:r>
              <a:rPr lang="en-US" dirty="0"/>
              <a:t> On the negative side, they are more expensive per megabyte than traditional hard disks and have less capacity than the larger hard disks. Over time, however, the capacity of NVM devices has increased faster than HDD capacity, and their price has dropped more quickly, so their use is increasing dramatically. </a:t>
            </a:r>
          </a:p>
          <a:p>
            <a:r>
              <a:rPr lang="en-US" dirty="0"/>
              <a:t>In fact, SSD s and similar devices are now used in some laptop computers to make them smaller, faster, and more energy-efficient</a:t>
            </a:r>
            <a:endParaRPr lang="en-IN" dirty="0"/>
          </a:p>
        </p:txBody>
      </p:sp>
    </p:spTree>
    <p:extLst>
      <p:ext uri="{BB962C8B-B14F-4D97-AF65-F5344CB8AC3E}">
        <p14:creationId xmlns:p14="http://schemas.microsoft.com/office/powerpoint/2010/main" val="3040402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DC2259-2D24-CC4A-244B-6319B4F1FBBE}"/>
              </a:ext>
            </a:extLst>
          </p:cNvPr>
          <p:cNvSpPr>
            <a:spLocks noGrp="1"/>
          </p:cNvSpPr>
          <p:nvPr>
            <p:ph type="title"/>
          </p:nvPr>
        </p:nvSpPr>
        <p:spPr/>
        <p:txBody>
          <a:bodyPr/>
          <a:lstStyle/>
          <a:p>
            <a:pPr algn="ctr"/>
            <a:r>
              <a:rPr lang="en-IN" b="1" dirty="0">
                <a:solidFill>
                  <a:srgbClr val="FF0000"/>
                </a:solidFill>
              </a:rPr>
              <a:t>Solid-state disk (SSD) </a:t>
            </a:r>
            <a:endParaRPr lang="en-IN" dirty="0"/>
          </a:p>
        </p:txBody>
      </p:sp>
      <p:pic>
        <p:nvPicPr>
          <p:cNvPr id="5" name="Content Placeholder 4">
            <a:extLst>
              <a:ext uri="{FF2B5EF4-FFF2-40B4-BE49-F238E27FC236}">
                <a16:creationId xmlns:a16="http://schemas.microsoft.com/office/drawing/2014/main" xmlns="" id="{B9485EAD-061C-601D-DAD3-F110CC0AA492}"/>
              </a:ext>
            </a:extLst>
          </p:cNvPr>
          <p:cNvPicPr>
            <a:picLocks noGrp="1" noChangeAspect="1"/>
          </p:cNvPicPr>
          <p:nvPr>
            <p:ph idx="1"/>
          </p:nvPr>
        </p:nvPicPr>
        <p:blipFill>
          <a:blip r:embed="rId2"/>
          <a:stretch>
            <a:fillRect/>
          </a:stretch>
        </p:blipFill>
        <p:spPr>
          <a:xfrm>
            <a:off x="2360428" y="1690689"/>
            <a:ext cx="7325832" cy="3317132"/>
          </a:xfrm>
        </p:spPr>
      </p:pic>
    </p:spTree>
    <p:extLst>
      <p:ext uri="{BB962C8B-B14F-4D97-AF65-F5344CB8AC3E}">
        <p14:creationId xmlns:p14="http://schemas.microsoft.com/office/powerpoint/2010/main" val="17549695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B06A0A-EBF9-4550-D245-06B96E465737}"/>
              </a:ext>
            </a:extLst>
          </p:cNvPr>
          <p:cNvSpPr>
            <a:spLocks noGrp="1"/>
          </p:cNvSpPr>
          <p:nvPr>
            <p:ph type="title"/>
          </p:nvPr>
        </p:nvSpPr>
        <p:spPr/>
        <p:txBody>
          <a:bodyPr/>
          <a:lstStyle/>
          <a:p>
            <a:pPr algn="ctr"/>
            <a:r>
              <a:rPr lang="en-IN" b="1" dirty="0">
                <a:solidFill>
                  <a:srgbClr val="FF0000"/>
                </a:solidFill>
              </a:rPr>
              <a:t>Secondary Storage Connection Methods</a:t>
            </a:r>
          </a:p>
        </p:txBody>
      </p:sp>
      <p:sp>
        <p:nvSpPr>
          <p:cNvPr id="3" name="Content Placeholder 2">
            <a:extLst>
              <a:ext uri="{FF2B5EF4-FFF2-40B4-BE49-F238E27FC236}">
                <a16:creationId xmlns:a16="http://schemas.microsoft.com/office/drawing/2014/main" xmlns="" id="{FA66BAF9-C4B6-05D3-E0BF-D000A2BCC014}"/>
              </a:ext>
            </a:extLst>
          </p:cNvPr>
          <p:cNvSpPr>
            <a:spLocks noGrp="1"/>
          </p:cNvSpPr>
          <p:nvPr>
            <p:ph idx="1"/>
          </p:nvPr>
        </p:nvSpPr>
        <p:spPr/>
        <p:txBody>
          <a:bodyPr/>
          <a:lstStyle/>
          <a:p>
            <a:r>
              <a:rPr lang="en-US" dirty="0"/>
              <a:t>A secondary storage device is attached to a computer by the system bus or an I/O bus.</a:t>
            </a:r>
          </a:p>
          <a:p>
            <a:r>
              <a:rPr lang="en-IN" dirty="0"/>
              <a:t>Several kinds of buses are available :</a:t>
            </a:r>
          </a:p>
          <a:p>
            <a:pPr lvl="1"/>
            <a:r>
              <a:rPr lang="en-IN" dirty="0"/>
              <a:t>Advanced technology attachment (ATA)</a:t>
            </a:r>
          </a:p>
          <a:p>
            <a:pPr lvl="1"/>
            <a:r>
              <a:rPr lang="en-IN" dirty="0"/>
              <a:t>Serial ATA (SATA),</a:t>
            </a:r>
          </a:p>
          <a:p>
            <a:pPr lvl="1"/>
            <a:r>
              <a:rPr lang="en-IN" dirty="0"/>
              <a:t> </a:t>
            </a:r>
            <a:r>
              <a:rPr lang="en-IN" dirty="0" err="1"/>
              <a:t>eSATA</a:t>
            </a:r>
            <a:endParaRPr lang="en-IN" dirty="0"/>
          </a:p>
          <a:p>
            <a:pPr lvl="1"/>
            <a:r>
              <a:rPr lang="en-IN" dirty="0"/>
              <a:t>Serial attached SCSI (SAS)</a:t>
            </a:r>
          </a:p>
          <a:p>
            <a:pPr lvl="1"/>
            <a:r>
              <a:rPr lang="en-IN" dirty="0" err="1"/>
              <a:t>uniersal</a:t>
            </a:r>
            <a:r>
              <a:rPr lang="en-IN" dirty="0"/>
              <a:t> serial bus (USB)</a:t>
            </a:r>
          </a:p>
          <a:p>
            <a:pPr lvl="1"/>
            <a:r>
              <a:rPr lang="en-IN" dirty="0"/>
              <a:t>fibre channel (FC).</a:t>
            </a:r>
          </a:p>
        </p:txBody>
      </p:sp>
    </p:spTree>
    <p:extLst>
      <p:ext uri="{BB962C8B-B14F-4D97-AF65-F5344CB8AC3E}">
        <p14:creationId xmlns:p14="http://schemas.microsoft.com/office/powerpoint/2010/main" val="7472251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248A16-D453-14A8-42CE-DC8F020A9CEA}"/>
              </a:ext>
            </a:extLst>
          </p:cNvPr>
          <p:cNvSpPr>
            <a:spLocks noGrp="1"/>
          </p:cNvSpPr>
          <p:nvPr>
            <p:ph type="title"/>
          </p:nvPr>
        </p:nvSpPr>
        <p:spPr/>
        <p:txBody>
          <a:bodyPr/>
          <a:lstStyle/>
          <a:p>
            <a:pPr algn="ctr"/>
            <a:r>
              <a:rPr lang="en-IN" b="1" dirty="0">
                <a:solidFill>
                  <a:srgbClr val="FF0000"/>
                </a:solidFill>
              </a:rPr>
              <a:t>Data Transfer</a:t>
            </a:r>
          </a:p>
        </p:txBody>
      </p:sp>
      <p:sp>
        <p:nvSpPr>
          <p:cNvPr id="3" name="Content Placeholder 2">
            <a:extLst>
              <a:ext uri="{FF2B5EF4-FFF2-40B4-BE49-F238E27FC236}">
                <a16:creationId xmlns:a16="http://schemas.microsoft.com/office/drawing/2014/main" xmlns="" id="{2C3035BB-C935-C583-541D-BE005E5BBFCC}"/>
              </a:ext>
            </a:extLst>
          </p:cNvPr>
          <p:cNvSpPr>
            <a:spLocks noGrp="1"/>
          </p:cNvSpPr>
          <p:nvPr>
            <p:ph idx="1"/>
          </p:nvPr>
        </p:nvSpPr>
        <p:spPr/>
        <p:txBody>
          <a:bodyPr>
            <a:normAutofit fontScale="92500" lnSpcReduction="20000"/>
          </a:bodyPr>
          <a:lstStyle/>
          <a:p>
            <a:r>
              <a:rPr lang="en-US" dirty="0"/>
              <a:t>The data transfers on a bus are carried out by special electronic processors called controllers (or host-bus adapters (HBA)).</a:t>
            </a:r>
          </a:p>
          <a:p>
            <a:r>
              <a:rPr lang="en-US" dirty="0"/>
              <a:t> The host controller is the controller at the computer end of the bus. A device controller is built into each storage device.</a:t>
            </a:r>
          </a:p>
          <a:p>
            <a:r>
              <a:rPr lang="en-US" dirty="0"/>
              <a:t> To perform a mass storage I/O operation, the computer places a command into the host controller, typically using memory-mapped I/O ports.</a:t>
            </a:r>
          </a:p>
          <a:p>
            <a:r>
              <a:rPr lang="en-US" dirty="0"/>
              <a:t> The host controller then sends the command via messages to the device controller, and the controller operates the drive hardware to carry out the command. </a:t>
            </a:r>
          </a:p>
          <a:p>
            <a:r>
              <a:rPr lang="en-US" dirty="0"/>
              <a:t>Device controllers usually have a built-in cache. Data transfer at the drive happens between the cache and the storage media, and data transfer to the host, at fast electronic speeds, occurs between the cache host DRAM via DMA</a:t>
            </a:r>
            <a:endParaRPr lang="en-IN" dirty="0"/>
          </a:p>
        </p:txBody>
      </p:sp>
    </p:spTree>
    <p:extLst>
      <p:ext uri="{BB962C8B-B14F-4D97-AF65-F5344CB8AC3E}">
        <p14:creationId xmlns:p14="http://schemas.microsoft.com/office/powerpoint/2010/main" val="18283373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0C151B-A6D7-5545-BAAF-CE2EA31B5504}"/>
              </a:ext>
            </a:extLst>
          </p:cNvPr>
          <p:cNvSpPr>
            <a:spLocks noGrp="1"/>
          </p:cNvSpPr>
          <p:nvPr>
            <p:ph type="title"/>
          </p:nvPr>
        </p:nvSpPr>
        <p:spPr/>
        <p:txBody>
          <a:bodyPr/>
          <a:lstStyle/>
          <a:p>
            <a:pPr algn="ctr"/>
            <a:r>
              <a:rPr lang="en-IN" b="1" dirty="0">
                <a:solidFill>
                  <a:srgbClr val="FF0000"/>
                </a:solidFill>
              </a:rPr>
              <a:t>HDD Scheduling</a:t>
            </a:r>
          </a:p>
        </p:txBody>
      </p:sp>
      <p:sp>
        <p:nvSpPr>
          <p:cNvPr id="3" name="Content Placeholder 2">
            <a:extLst>
              <a:ext uri="{FF2B5EF4-FFF2-40B4-BE49-F238E27FC236}">
                <a16:creationId xmlns:a16="http://schemas.microsoft.com/office/drawing/2014/main" xmlns="" id="{C48886AF-3D19-E061-72B7-18C6FAEEE9F8}"/>
              </a:ext>
            </a:extLst>
          </p:cNvPr>
          <p:cNvSpPr>
            <a:spLocks noGrp="1"/>
          </p:cNvSpPr>
          <p:nvPr>
            <p:ph idx="1"/>
          </p:nvPr>
        </p:nvSpPr>
        <p:spPr/>
        <p:txBody>
          <a:bodyPr/>
          <a:lstStyle/>
          <a:p>
            <a:r>
              <a:rPr lang="en-US" dirty="0"/>
              <a:t>Whenever a process needs I/O to or from the drive, it issues a system call to the operating system. </a:t>
            </a:r>
          </a:p>
          <a:p>
            <a:r>
              <a:rPr lang="en-US" dirty="0"/>
              <a:t>The request specifies several pieces of information:</a:t>
            </a:r>
          </a:p>
          <a:p>
            <a:pPr lvl="1"/>
            <a:r>
              <a:rPr lang="en-US" dirty="0"/>
              <a:t>Whether this operation is input or output</a:t>
            </a:r>
          </a:p>
          <a:p>
            <a:pPr lvl="1"/>
            <a:r>
              <a:rPr lang="en-US" dirty="0"/>
              <a:t>The open file handle indicating the file to operate on</a:t>
            </a:r>
          </a:p>
          <a:p>
            <a:pPr lvl="1"/>
            <a:r>
              <a:rPr lang="en-US" dirty="0"/>
              <a:t>What the memory address for the transfer is</a:t>
            </a:r>
          </a:p>
          <a:p>
            <a:pPr lvl="1"/>
            <a:r>
              <a:rPr lang="en-US" dirty="0"/>
              <a:t>The amount of data to transfer</a:t>
            </a:r>
            <a:endParaRPr lang="en-IN" dirty="0"/>
          </a:p>
        </p:txBody>
      </p:sp>
    </p:spTree>
    <p:extLst>
      <p:ext uri="{BB962C8B-B14F-4D97-AF65-F5344CB8AC3E}">
        <p14:creationId xmlns:p14="http://schemas.microsoft.com/office/powerpoint/2010/main" val="13986781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0454B5-B6DA-A0D8-795B-F1420CD42DF9}"/>
              </a:ext>
            </a:extLst>
          </p:cNvPr>
          <p:cNvSpPr>
            <a:spLocks noGrp="1"/>
          </p:cNvSpPr>
          <p:nvPr>
            <p:ph type="title"/>
          </p:nvPr>
        </p:nvSpPr>
        <p:spPr/>
        <p:txBody>
          <a:bodyPr/>
          <a:lstStyle/>
          <a:p>
            <a:pPr algn="ctr"/>
            <a:r>
              <a:rPr lang="en-IN" b="1" dirty="0">
                <a:solidFill>
                  <a:srgbClr val="FF0000"/>
                </a:solidFill>
              </a:rPr>
              <a:t>FCFS Scheduling</a:t>
            </a:r>
          </a:p>
        </p:txBody>
      </p:sp>
      <p:sp>
        <p:nvSpPr>
          <p:cNvPr id="3" name="Content Placeholder 2">
            <a:extLst>
              <a:ext uri="{FF2B5EF4-FFF2-40B4-BE49-F238E27FC236}">
                <a16:creationId xmlns:a16="http://schemas.microsoft.com/office/drawing/2014/main" xmlns="" id="{E9C3BCDF-22DD-C46C-0585-32608417150C}"/>
              </a:ext>
            </a:extLst>
          </p:cNvPr>
          <p:cNvSpPr>
            <a:spLocks noGrp="1"/>
          </p:cNvSpPr>
          <p:nvPr>
            <p:ph idx="1"/>
          </p:nvPr>
        </p:nvSpPr>
        <p:spPr/>
        <p:txBody>
          <a:bodyPr>
            <a:normAutofit lnSpcReduction="10000"/>
          </a:bodyPr>
          <a:lstStyle/>
          <a:p>
            <a:r>
              <a:rPr lang="en-US" dirty="0"/>
              <a:t>The simplest form of disk scheduling is, of course, the first-come, first-served (FCFS) algorithm (or FIFO). </a:t>
            </a:r>
          </a:p>
          <a:p>
            <a:r>
              <a:rPr lang="en-US" dirty="0"/>
              <a:t>This algorithm is intrinsically fair, but it generally does not provide the fastest service. </a:t>
            </a:r>
          </a:p>
          <a:p>
            <a:r>
              <a:rPr lang="en-US" dirty="0"/>
              <a:t>Consider, for example, a disk queue with requests for I/O to blocks on cylinders</a:t>
            </a:r>
          </a:p>
          <a:p>
            <a:pPr algn="ctr"/>
            <a:r>
              <a:rPr lang="en-US" b="1" dirty="0">
                <a:solidFill>
                  <a:srgbClr val="00B050"/>
                </a:solidFill>
              </a:rPr>
              <a:t>98, 183, 37, 122, 14, 124, 65, 67,</a:t>
            </a:r>
          </a:p>
          <a:p>
            <a:r>
              <a:rPr lang="en-US" dirty="0"/>
              <a:t>In that order. If the disk head is initially at cylinder 53, it will first move from 53 to 98, then to 183, 37, 122, 14, 124, 65, and finally to 67, for a total head movement of 640 cylinders. </a:t>
            </a:r>
            <a:endParaRPr lang="en-IN" dirty="0"/>
          </a:p>
        </p:txBody>
      </p:sp>
    </p:spTree>
    <p:extLst>
      <p:ext uri="{BB962C8B-B14F-4D97-AF65-F5344CB8AC3E}">
        <p14:creationId xmlns:p14="http://schemas.microsoft.com/office/powerpoint/2010/main" val="30253957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36DDC-8FF6-8683-74F0-F2FFA6E18ADD}"/>
              </a:ext>
            </a:extLst>
          </p:cNvPr>
          <p:cNvSpPr>
            <a:spLocks noGrp="1"/>
          </p:cNvSpPr>
          <p:nvPr>
            <p:ph type="title"/>
          </p:nvPr>
        </p:nvSpPr>
        <p:spPr/>
        <p:txBody>
          <a:bodyPr/>
          <a:lstStyle/>
          <a:p>
            <a:pPr algn="ctr"/>
            <a:r>
              <a:rPr lang="en-IN" b="1" dirty="0">
                <a:solidFill>
                  <a:srgbClr val="FF0000"/>
                </a:solidFill>
              </a:rPr>
              <a:t>FCFS Scheduling</a:t>
            </a:r>
            <a:endParaRPr lang="en-IN" dirty="0"/>
          </a:p>
        </p:txBody>
      </p:sp>
      <p:pic>
        <p:nvPicPr>
          <p:cNvPr id="5" name="Content Placeholder 4">
            <a:extLst>
              <a:ext uri="{FF2B5EF4-FFF2-40B4-BE49-F238E27FC236}">
                <a16:creationId xmlns:a16="http://schemas.microsoft.com/office/drawing/2014/main" xmlns="" id="{CE91C19D-D592-9213-6E20-CBFA986E0869}"/>
              </a:ext>
            </a:extLst>
          </p:cNvPr>
          <p:cNvPicPr>
            <a:picLocks noGrp="1" noChangeAspect="1"/>
          </p:cNvPicPr>
          <p:nvPr>
            <p:ph idx="1"/>
          </p:nvPr>
        </p:nvPicPr>
        <p:blipFill>
          <a:blip r:embed="rId2"/>
          <a:stretch>
            <a:fillRect/>
          </a:stretch>
        </p:blipFill>
        <p:spPr>
          <a:xfrm>
            <a:off x="2679405" y="2073349"/>
            <a:ext cx="7740502" cy="3795823"/>
          </a:xfrm>
        </p:spPr>
      </p:pic>
    </p:spTree>
    <p:extLst>
      <p:ext uri="{BB962C8B-B14F-4D97-AF65-F5344CB8AC3E}">
        <p14:creationId xmlns:p14="http://schemas.microsoft.com/office/powerpoint/2010/main" val="25689526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4DBB00-56BC-4B34-9830-213A7DEFA5E3}"/>
              </a:ext>
            </a:extLst>
          </p:cNvPr>
          <p:cNvSpPr>
            <a:spLocks noGrp="1"/>
          </p:cNvSpPr>
          <p:nvPr>
            <p:ph type="title"/>
          </p:nvPr>
        </p:nvSpPr>
        <p:spPr/>
        <p:txBody>
          <a:bodyPr/>
          <a:lstStyle/>
          <a:p>
            <a:pPr algn="ctr"/>
            <a:r>
              <a:rPr lang="en-IN" b="1" dirty="0">
                <a:solidFill>
                  <a:srgbClr val="FF0000"/>
                </a:solidFill>
              </a:rPr>
              <a:t>SCAN Scheduling</a:t>
            </a:r>
            <a:endParaRPr lang="en-IN" dirty="0"/>
          </a:p>
        </p:txBody>
      </p:sp>
      <p:pic>
        <p:nvPicPr>
          <p:cNvPr id="5" name="Content Placeholder 4">
            <a:extLst>
              <a:ext uri="{FF2B5EF4-FFF2-40B4-BE49-F238E27FC236}">
                <a16:creationId xmlns:a16="http://schemas.microsoft.com/office/drawing/2014/main" xmlns="" id="{8259ADF3-2158-6920-1A2C-2DC8218052F5}"/>
              </a:ext>
            </a:extLst>
          </p:cNvPr>
          <p:cNvPicPr>
            <a:picLocks noGrp="1" noChangeAspect="1"/>
          </p:cNvPicPr>
          <p:nvPr>
            <p:ph idx="1"/>
          </p:nvPr>
        </p:nvPicPr>
        <p:blipFill>
          <a:blip r:embed="rId2"/>
          <a:stretch>
            <a:fillRect/>
          </a:stretch>
        </p:blipFill>
        <p:spPr>
          <a:xfrm>
            <a:off x="1924492" y="2127947"/>
            <a:ext cx="8016949" cy="3746693"/>
          </a:xfrm>
        </p:spPr>
      </p:pic>
    </p:spTree>
    <p:extLst>
      <p:ext uri="{BB962C8B-B14F-4D97-AF65-F5344CB8AC3E}">
        <p14:creationId xmlns:p14="http://schemas.microsoft.com/office/powerpoint/2010/main" val="309833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CA1DAF-0D9D-51EE-9B45-B248E899F00F}"/>
              </a:ext>
            </a:extLst>
          </p:cNvPr>
          <p:cNvSpPr>
            <a:spLocks noGrp="1"/>
          </p:cNvSpPr>
          <p:nvPr>
            <p:ph type="title"/>
          </p:nvPr>
        </p:nvSpPr>
        <p:spPr>
          <a:xfrm>
            <a:off x="838200" y="109944"/>
            <a:ext cx="10515600" cy="719396"/>
          </a:xfrm>
        </p:spPr>
        <p:txBody>
          <a:bodyPr/>
          <a:lstStyle/>
          <a:p>
            <a:pPr algn="ctr"/>
            <a:r>
              <a:rPr lang="en-IN" b="1" dirty="0">
                <a:solidFill>
                  <a:srgbClr val="FF0000"/>
                </a:solidFill>
              </a:rPr>
              <a:t>Registers</a:t>
            </a:r>
            <a:endParaRPr lang="en-IN" dirty="0"/>
          </a:p>
        </p:txBody>
      </p:sp>
      <p:sp>
        <p:nvSpPr>
          <p:cNvPr id="3" name="Content Placeholder 2">
            <a:extLst>
              <a:ext uri="{FF2B5EF4-FFF2-40B4-BE49-F238E27FC236}">
                <a16:creationId xmlns:a16="http://schemas.microsoft.com/office/drawing/2014/main" xmlns="" id="{E753F3D1-149B-AEFC-1FC6-F1B590EB450F}"/>
              </a:ext>
            </a:extLst>
          </p:cNvPr>
          <p:cNvSpPr>
            <a:spLocks noGrp="1"/>
          </p:cNvSpPr>
          <p:nvPr>
            <p:ph idx="1"/>
          </p:nvPr>
        </p:nvSpPr>
        <p:spPr>
          <a:xfrm>
            <a:off x="838200" y="829340"/>
            <a:ext cx="10515600" cy="5663535"/>
          </a:xfrm>
        </p:spPr>
        <p:txBody>
          <a:bodyPr>
            <a:normAutofit fontScale="85000" lnSpcReduction="20000"/>
          </a:bodyPr>
          <a:lstStyle/>
          <a:p>
            <a:pPr>
              <a:buFont typeface="Arial" panose="020B0604020202020204" pitchFamily="34" charset="0"/>
              <a:buChar char="•"/>
            </a:pPr>
            <a:r>
              <a:rPr lang="en-US" b="1" dirty="0"/>
              <a:t>Instruction Register (IR):</a:t>
            </a:r>
            <a:r>
              <a:rPr lang="en-US" dirty="0"/>
              <a:t> </a:t>
            </a:r>
            <a:br>
              <a:rPr lang="en-US" dirty="0"/>
            </a:br>
            <a:r>
              <a:rPr lang="en-US" dirty="0"/>
              <a:t>The IR holds the instruction which is just about to be executed. The instruction from PC is fetched and stored in IR. As soon as the instruction in placed in IR, the CPU starts executing the instruction and the PC points to the next instruction to be executed.</a:t>
            </a:r>
            <a:br>
              <a:rPr lang="en-US" dirty="0"/>
            </a:br>
            <a:r>
              <a:rPr lang="en-US" dirty="0"/>
              <a:t> </a:t>
            </a:r>
          </a:p>
          <a:p>
            <a:pPr>
              <a:buFont typeface="Arial" panose="020B0604020202020204" pitchFamily="34" charset="0"/>
              <a:buChar char="•"/>
            </a:pPr>
            <a:r>
              <a:rPr lang="en-US" b="1" dirty="0"/>
              <a:t>Condition code register ( CCR ) : </a:t>
            </a:r>
            <a:r>
              <a:rPr lang="en-US" dirty="0"/>
              <a:t/>
            </a:r>
            <a:br>
              <a:rPr lang="en-US" dirty="0"/>
            </a:br>
            <a:r>
              <a:rPr lang="en-US" dirty="0"/>
              <a:t>Condition code registers contain different flags that indicate the status of any operation. for instance lets suppose an operation caused creation of a negative result or zero, then these flags are set high accordingly.</a:t>
            </a:r>
          </a:p>
          <a:p>
            <a:pPr>
              <a:buFont typeface="+mj-lt"/>
              <a:buAutoNum type="arabicPeriod"/>
            </a:pPr>
            <a:r>
              <a:rPr lang="en-US" dirty="0"/>
              <a:t>Carry C: Set to 1 if an add operation produces a carry or a subtract operation produces a borrow; otherwise cleared to 0.</a:t>
            </a:r>
          </a:p>
          <a:p>
            <a:pPr>
              <a:buFont typeface="+mj-lt"/>
              <a:buAutoNum type="arabicPeriod"/>
            </a:pPr>
            <a:r>
              <a:rPr lang="en-US" dirty="0"/>
              <a:t>Overflow V: Useful only during operations on signed integers.</a:t>
            </a:r>
          </a:p>
          <a:p>
            <a:pPr>
              <a:buFont typeface="+mj-lt"/>
              <a:buAutoNum type="arabicPeriod"/>
            </a:pPr>
            <a:r>
              <a:rPr lang="en-US" dirty="0"/>
              <a:t>Zero Z: Set to 1 if the result is 0, otherwise cleared to 0.</a:t>
            </a:r>
          </a:p>
          <a:p>
            <a:pPr>
              <a:buFont typeface="+mj-lt"/>
              <a:buAutoNum type="arabicPeriod"/>
            </a:pPr>
            <a:r>
              <a:rPr lang="en-US" dirty="0"/>
              <a:t>Negate N: Meaningful only in signed number operations. Set to 1 if a negative result is produced.</a:t>
            </a:r>
          </a:p>
          <a:p>
            <a:pPr>
              <a:buFont typeface="+mj-lt"/>
              <a:buAutoNum type="arabicPeriod"/>
            </a:pPr>
            <a:r>
              <a:rPr lang="en-US" dirty="0"/>
              <a:t>Extend X: Functions as a carry for multiple precision arithmetic operations.</a:t>
            </a:r>
          </a:p>
          <a:p>
            <a:endParaRPr lang="en-IN" dirty="0"/>
          </a:p>
        </p:txBody>
      </p:sp>
    </p:spTree>
    <p:extLst>
      <p:ext uri="{BB962C8B-B14F-4D97-AF65-F5344CB8AC3E}">
        <p14:creationId xmlns:p14="http://schemas.microsoft.com/office/powerpoint/2010/main" val="4108599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3930-C151-7035-CFE1-C4C7FD05697C}"/>
              </a:ext>
            </a:extLst>
          </p:cNvPr>
          <p:cNvSpPr>
            <a:spLocks noGrp="1"/>
          </p:cNvSpPr>
          <p:nvPr>
            <p:ph type="title"/>
          </p:nvPr>
        </p:nvSpPr>
        <p:spPr/>
        <p:txBody>
          <a:bodyPr/>
          <a:lstStyle/>
          <a:p>
            <a:pPr algn="ctr"/>
            <a:r>
              <a:rPr lang="en-IN" b="1" dirty="0">
                <a:solidFill>
                  <a:srgbClr val="FF0000"/>
                </a:solidFill>
              </a:rPr>
              <a:t>C-SCAN Scheduling</a:t>
            </a:r>
          </a:p>
        </p:txBody>
      </p:sp>
      <p:pic>
        <p:nvPicPr>
          <p:cNvPr id="5" name="Content Placeholder 4">
            <a:extLst>
              <a:ext uri="{FF2B5EF4-FFF2-40B4-BE49-F238E27FC236}">
                <a16:creationId xmlns:a16="http://schemas.microsoft.com/office/drawing/2014/main" xmlns="" id="{2F47F314-138B-F23F-8C0D-F2098228D6B7}"/>
              </a:ext>
            </a:extLst>
          </p:cNvPr>
          <p:cNvPicPr>
            <a:picLocks noGrp="1" noChangeAspect="1"/>
          </p:cNvPicPr>
          <p:nvPr>
            <p:ph idx="1"/>
          </p:nvPr>
        </p:nvPicPr>
        <p:blipFill>
          <a:blip r:embed="rId2"/>
          <a:stretch>
            <a:fillRect/>
          </a:stretch>
        </p:blipFill>
        <p:spPr>
          <a:xfrm>
            <a:off x="1956391" y="1796903"/>
            <a:ext cx="9058939" cy="3963140"/>
          </a:xfrm>
        </p:spPr>
      </p:pic>
    </p:spTree>
    <p:extLst>
      <p:ext uri="{BB962C8B-B14F-4D97-AF65-F5344CB8AC3E}">
        <p14:creationId xmlns:p14="http://schemas.microsoft.com/office/powerpoint/2010/main" val="3501157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23A34E-21A4-0E3C-4C60-5B4AB5075C2B}"/>
              </a:ext>
            </a:extLst>
          </p:cNvPr>
          <p:cNvSpPr>
            <a:spLocks noGrp="1"/>
          </p:cNvSpPr>
          <p:nvPr>
            <p:ph idx="1"/>
          </p:nvPr>
        </p:nvSpPr>
        <p:spPr>
          <a:xfrm>
            <a:off x="838200" y="1063256"/>
            <a:ext cx="10515600" cy="5209953"/>
          </a:xfrm>
        </p:spPr>
        <p:txBody>
          <a:bodyPr>
            <a:normAutofit fontScale="92500" lnSpcReduction="20000"/>
          </a:bodyPr>
          <a:lstStyle/>
          <a:p>
            <a:pPr marL="0" indent="0">
              <a:buNone/>
            </a:pPr>
            <a:r>
              <a:rPr lang="en-US" b="1" dirty="0"/>
              <a:t>Suppose that a disk drive has 5,000 cylinders, numbered 0 to 4,999. The</a:t>
            </a:r>
          </a:p>
          <a:p>
            <a:pPr marL="0" indent="0">
              <a:buNone/>
            </a:pPr>
            <a:r>
              <a:rPr lang="en-US" b="1" dirty="0"/>
              <a:t>drive is currently serving a request at cylinder 2,150, and the previous</a:t>
            </a:r>
          </a:p>
          <a:p>
            <a:pPr marL="0" indent="0">
              <a:buNone/>
            </a:pPr>
            <a:r>
              <a:rPr lang="en-US" b="1" dirty="0"/>
              <a:t>request was at cylinder 1,805. </a:t>
            </a:r>
          </a:p>
          <a:p>
            <a:pPr marL="0" indent="0">
              <a:buNone/>
            </a:pPr>
            <a:endParaRPr lang="en-US" b="1" dirty="0"/>
          </a:p>
          <a:p>
            <a:pPr marL="0" indent="0">
              <a:buNone/>
            </a:pPr>
            <a:r>
              <a:rPr lang="en-US" dirty="0"/>
              <a:t>The queue of pending requests, in FIFO order, is:</a:t>
            </a:r>
          </a:p>
          <a:p>
            <a:pPr marL="0" indent="0">
              <a:buNone/>
            </a:pPr>
            <a:r>
              <a:rPr lang="en-US" dirty="0"/>
              <a:t>2,069; 1,212; 2,296; 2,800; 544; 1,618; 356; 1,523; 4,965; 3,681</a:t>
            </a:r>
          </a:p>
          <a:p>
            <a:pPr marL="0" indent="0">
              <a:buNone/>
            </a:pPr>
            <a:endParaRPr lang="en-US" dirty="0"/>
          </a:p>
          <a:p>
            <a:pPr marL="0" indent="0">
              <a:buNone/>
            </a:pPr>
            <a:r>
              <a:rPr lang="en-US" dirty="0"/>
              <a:t>Starting from the current head position, what is the total distance (in cylinders) that the disk arm moves to satisfy all the pending requests for each of the following disk-scheduling algorithms?</a:t>
            </a:r>
          </a:p>
          <a:p>
            <a:pPr marL="0" indent="0">
              <a:buNone/>
            </a:pPr>
            <a:r>
              <a:rPr lang="en-US" dirty="0"/>
              <a:t>a. FCFS</a:t>
            </a:r>
          </a:p>
          <a:p>
            <a:pPr marL="0" indent="0">
              <a:buNone/>
            </a:pPr>
            <a:r>
              <a:rPr lang="en-US" dirty="0"/>
              <a:t>b. SCAN</a:t>
            </a:r>
          </a:p>
          <a:p>
            <a:pPr marL="0" indent="0">
              <a:buNone/>
            </a:pPr>
            <a:r>
              <a:rPr lang="en-US" dirty="0"/>
              <a:t>c. C-SCAN</a:t>
            </a:r>
            <a:endParaRPr lang="en-IN" dirty="0"/>
          </a:p>
        </p:txBody>
      </p:sp>
      <p:sp>
        <p:nvSpPr>
          <p:cNvPr id="4" name="Title 1">
            <a:extLst>
              <a:ext uri="{FF2B5EF4-FFF2-40B4-BE49-F238E27FC236}">
                <a16:creationId xmlns:a16="http://schemas.microsoft.com/office/drawing/2014/main" xmlns="" id="{B0796990-DEF2-D507-E480-57D12E9BE08B}"/>
              </a:ext>
            </a:extLst>
          </p:cNvPr>
          <p:cNvSpPr>
            <a:spLocks noGrp="1"/>
          </p:cNvSpPr>
          <p:nvPr>
            <p:ph type="title"/>
          </p:nvPr>
        </p:nvSpPr>
        <p:spPr>
          <a:xfrm>
            <a:off x="838200" y="209697"/>
            <a:ext cx="10515600" cy="725968"/>
          </a:xfrm>
        </p:spPr>
        <p:txBody>
          <a:bodyPr/>
          <a:lstStyle/>
          <a:p>
            <a:pPr algn="ctr"/>
            <a:r>
              <a:rPr lang="en-IN" b="1" dirty="0">
                <a:solidFill>
                  <a:srgbClr val="FF0000"/>
                </a:solidFill>
              </a:rPr>
              <a:t>Exercise</a:t>
            </a:r>
          </a:p>
        </p:txBody>
      </p:sp>
    </p:spTree>
    <p:extLst>
      <p:ext uri="{BB962C8B-B14F-4D97-AF65-F5344CB8AC3E}">
        <p14:creationId xmlns:p14="http://schemas.microsoft.com/office/powerpoint/2010/main" val="3733930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E246C5-5425-BC64-00E7-85546B2273D5}"/>
              </a:ext>
            </a:extLst>
          </p:cNvPr>
          <p:cNvSpPr>
            <a:spLocks noGrp="1"/>
          </p:cNvSpPr>
          <p:nvPr>
            <p:ph type="title"/>
          </p:nvPr>
        </p:nvSpPr>
        <p:spPr>
          <a:xfrm>
            <a:off x="838200" y="365126"/>
            <a:ext cx="10515600" cy="825722"/>
          </a:xfrm>
        </p:spPr>
        <p:txBody>
          <a:bodyPr/>
          <a:lstStyle/>
          <a:p>
            <a:pPr algn="ctr"/>
            <a:r>
              <a:rPr lang="en-IN" b="1" dirty="0">
                <a:solidFill>
                  <a:srgbClr val="FF0000"/>
                </a:solidFill>
              </a:rPr>
              <a:t>Scheduling Algorithm</a:t>
            </a:r>
          </a:p>
        </p:txBody>
      </p:sp>
      <p:sp>
        <p:nvSpPr>
          <p:cNvPr id="3" name="Content Placeholder 2">
            <a:extLst>
              <a:ext uri="{FF2B5EF4-FFF2-40B4-BE49-F238E27FC236}">
                <a16:creationId xmlns:a16="http://schemas.microsoft.com/office/drawing/2014/main" xmlns="" id="{5499CD6B-1888-23CB-7342-329B2AA61D64}"/>
              </a:ext>
            </a:extLst>
          </p:cNvPr>
          <p:cNvSpPr>
            <a:spLocks noGrp="1"/>
          </p:cNvSpPr>
          <p:nvPr>
            <p:ph idx="1"/>
          </p:nvPr>
        </p:nvSpPr>
        <p:spPr>
          <a:xfrm>
            <a:off x="838200" y="1477926"/>
            <a:ext cx="10515600" cy="4699037"/>
          </a:xfrm>
        </p:spPr>
        <p:txBody>
          <a:bodyPr>
            <a:normAutofit fontScale="92500" lnSpcReduction="10000"/>
          </a:bodyPr>
          <a:lstStyle/>
          <a:p>
            <a:r>
              <a:rPr lang="en-US" dirty="0"/>
              <a:t>CPU scheduling is the basis of multi programmed operating systems. By switching the CPU among processes, the operating system can make the computer more productive. </a:t>
            </a:r>
          </a:p>
          <a:p>
            <a:r>
              <a:rPr lang="en-US" dirty="0"/>
              <a:t>In a system with a single CPU core, only one process can run at a time. Others must wait until the CPU’s core is free and can be rescheduled.</a:t>
            </a:r>
          </a:p>
          <a:p>
            <a:r>
              <a:rPr lang="en-US" dirty="0"/>
              <a:t> The objective of multiprogramming is to have some process running at all times, to maximize CPU utilization. </a:t>
            </a:r>
          </a:p>
          <a:p>
            <a:r>
              <a:rPr lang="en-US" dirty="0"/>
              <a:t>A process is executed until it must wait, typically for the completion of some I/O request. </a:t>
            </a:r>
          </a:p>
          <a:p>
            <a:r>
              <a:rPr lang="en-US" dirty="0"/>
              <a:t>In a simple computer system, the CPU then just sits idle. All this waiting time is wasted.</a:t>
            </a:r>
          </a:p>
          <a:p>
            <a:r>
              <a:rPr lang="en-US" dirty="0"/>
              <a:t>No useful work is accomplished</a:t>
            </a:r>
          </a:p>
          <a:p>
            <a:endParaRPr lang="en-IN" dirty="0"/>
          </a:p>
        </p:txBody>
      </p:sp>
    </p:spTree>
    <p:extLst>
      <p:ext uri="{BB962C8B-B14F-4D97-AF65-F5344CB8AC3E}">
        <p14:creationId xmlns:p14="http://schemas.microsoft.com/office/powerpoint/2010/main" val="2566593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661E4-B581-177F-E367-9CC8A02C6C11}"/>
              </a:ext>
            </a:extLst>
          </p:cNvPr>
          <p:cNvSpPr>
            <a:spLocks noGrp="1"/>
          </p:cNvSpPr>
          <p:nvPr>
            <p:ph type="title"/>
          </p:nvPr>
        </p:nvSpPr>
        <p:spPr/>
        <p:txBody>
          <a:bodyPr/>
          <a:lstStyle/>
          <a:p>
            <a:pPr algn="ctr"/>
            <a:r>
              <a:rPr lang="en-IN" b="1" dirty="0">
                <a:solidFill>
                  <a:srgbClr val="FF0000"/>
                </a:solidFill>
              </a:rPr>
              <a:t>Scheduling Algorithm</a:t>
            </a:r>
            <a:endParaRPr lang="en-IN" dirty="0"/>
          </a:p>
        </p:txBody>
      </p:sp>
      <p:sp>
        <p:nvSpPr>
          <p:cNvPr id="3" name="Content Placeholder 2">
            <a:extLst>
              <a:ext uri="{FF2B5EF4-FFF2-40B4-BE49-F238E27FC236}">
                <a16:creationId xmlns:a16="http://schemas.microsoft.com/office/drawing/2014/main" xmlns="" id="{036FB92C-B3FE-BA8B-36AF-1E74EAABF331}"/>
              </a:ext>
            </a:extLst>
          </p:cNvPr>
          <p:cNvSpPr>
            <a:spLocks noGrp="1"/>
          </p:cNvSpPr>
          <p:nvPr>
            <p:ph idx="1"/>
          </p:nvPr>
        </p:nvSpPr>
        <p:spPr>
          <a:xfrm>
            <a:off x="838200" y="1371600"/>
            <a:ext cx="10515600" cy="4167963"/>
          </a:xfrm>
        </p:spPr>
        <p:txBody>
          <a:bodyPr>
            <a:normAutofit/>
          </a:bodyPr>
          <a:lstStyle/>
          <a:p>
            <a:r>
              <a:rPr lang="en-US" dirty="0"/>
              <a:t>With multiprogramming, we try to use this time productively. </a:t>
            </a:r>
          </a:p>
          <a:p>
            <a:r>
              <a:rPr lang="en-US" dirty="0"/>
              <a:t>Several processes are kept in memory at one time. </a:t>
            </a:r>
          </a:p>
          <a:p>
            <a:r>
              <a:rPr lang="en-US" dirty="0"/>
              <a:t>When one process has to wait, the operating system takes the CPU away from that process and gives the CPU to another process. </a:t>
            </a:r>
          </a:p>
          <a:p>
            <a:r>
              <a:rPr lang="en-US" dirty="0"/>
              <a:t>This pattern continues. Every time one process has to wait, another process can take over use of the CPU. </a:t>
            </a:r>
          </a:p>
          <a:p>
            <a:r>
              <a:rPr lang="en-US" dirty="0"/>
              <a:t>On a multicore system this concept of keeping the CPU busy is extended to all processing cores on the system.</a:t>
            </a:r>
            <a:endParaRPr lang="en-IN" dirty="0"/>
          </a:p>
        </p:txBody>
      </p:sp>
    </p:spTree>
    <p:extLst>
      <p:ext uri="{BB962C8B-B14F-4D97-AF65-F5344CB8AC3E}">
        <p14:creationId xmlns:p14="http://schemas.microsoft.com/office/powerpoint/2010/main" val="13688880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DA26BC-FD47-40E9-2CA8-7628EF925562}"/>
              </a:ext>
            </a:extLst>
          </p:cNvPr>
          <p:cNvSpPr>
            <a:spLocks noGrp="1"/>
          </p:cNvSpPr>
          <p:nvPr>
            <p:ph type="title"/>
          </p:nvPr>
        </p:nvSpPr>
        <p:spPr/>
        <p:txBody>
          <a:bodyPr/>
          <a:lstStyle/>
          <a:p>
            <a:pPr algn="ctr"/>
            <a:r>
              <a:rPr lang="en-IN" b="1" dirty="0">
                <a:solidFill>
                  <a:srgbClr val="FF0000"/>
                </a:solidFill>
              </a:rPr>
              <a:t>Scheduling Algorithm</a:t>
            </a:r>
            <a:endParaRPr lang="en-IN" dirty="0"/>
          </a:p>
        </p:txBody>
      </p:sp>
      <p:sp>
        <p:nvSpPr>
          <p:cNvPr id="3" name="Content Placeholder 2">
            <a:extLst>
              <a:ext uri="{FF2B5EF4-FFF2-40B4-BE49-F238E27FC236}">
                <a16:creationId xmlns:a16="http://schemas.microsoft.com/office/drawing/2014/main" xmlns="" id="{1E16169B-5F1B-F34E-05B8-D4719EA6330A}"/>
              </a:ext>
            </a:extLst>
          </p:cNvPr>
          <p:cNvSpPr>
            <a:spLocks noGrp="1"/>
          </p:cNvSpPr>
          <p:nvPr>
            <p:ph idx="1"/>
          </p:nvPr>
        </p:nvSpPr>
        <p:spPr/>
        <p:txBody>
          <a:bodyPr>
            <a:normAutofit/>
          </a:bodyPr>
          <a:lstStyle/>
          <a:p>
            <a:r>
              <a:rPr lang="en-US" dirty="0"/>
              <a:t>The success of CPU scheduling depends on an observed property of processes:</a:t>
            </a:r>
          </a:p>
          <a:p>
            <a:r>
              <a:rPr lang="en-US" dirty="0"/>
              <a:t>The process execution consists of a cycle of CPU execution and I/O wait.</a:t>
            </a:r>
          </a:p>
          <a:p>
            <a:r>
              <a:rPr lang="en-US" dirty="0"/>
              <a:t> Processes alternate between these two states. </a:t>
            </a:r>
          </a:p>
          <a:p>
            <a:r>
              <a:rPr lang="en-US" dirty="0"/>
              <a:t>Process execution begins with a CPU burst. That is followed by an I/O burst, which is followed by another CPU burst, then another I/O burst, and so on. Eventually, the final CPU burst ends with a system request to terminate execution </a:t>
            </a:r>
            <a:endParaRPr lang="en-IN" dirty="0"/>
          </a:p>
        </p:txBody>
      </p:sp>
    </p:spTree>
    <p:extLst>
      <p:ext uri="{BB962C8B-B14F-4D97-AF65-F5344CB8AC3E}">
        <p14:creationId xmlns:p14="http://schemas.microsoft.com/office/powerpoint/2010/main" val="36612791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AE1C44-68BE-E1D2-3E04-EC6D0CFDB947}"/>
              </a:ext>
            </a:extLst>
          </p:cNvPr>
          <p:cNvSpPr>
            <a:spLocks noGrp="1"/>
          </p:cNvSpPr>
          <p:nvPr>
            <p:ph type="title"/>
          </p:nvPr>
        </p:nvSpPr>
        <p:spPr/>
        <p:txBody>
          <a:bodyPr/>
          <a:lstStyle/>
          <a:p>
            <a:pPr algn="ctr"/>
            <a:r>
              <a:rPr lang="en-IN" b="1" dirty="0">
                <a:solidFill>
                  <a:srgbClr val="FF0000"/>
                </a:solidFill>
              </a:rPr>
              <a:t>Scheduling Algorithm</a:t>
            </a:r>
            <a:endParaRPr lang="en-IN" dirty="0"/>
          </a:p>
        </p:txBody>
      </p:sp>
      <p:pic>
        <p:nvPicPr>
          <p:cNvPr id="5" name="Content Placeholder 4">
            <a:extLst>
              <a:ext uri="{FF2B5EF4-FFF2-40B4-BE49-F238E27FC236}">
                <a16:creationId xmlns:a16="http://schemas.microsoft.com/office/drawing/2014/main" xmlns="" id="{B53EC5DD-2541-42E2-864E-3FCA2C089B10}"/>
              </a:ext>
            </a:extLst>
          </p:cNvPr>
          <p:cNvPicPr>
            <a:picLocks noGrp="1" noChangeAspect="1"/>
          </p:cNvPicPr>
          <p:nvPr>
            <p:ph idx="1"/>
          </p:nvPr>
        </p:nvPicPr>
        <p:blipFill>
          <a:blip r:embed="rId2"/>
          <a:stretch>
            <a:fillRect/>
          </a:stretch>
        </p:blipFill>
        <p:spPr>
          <a:xfrm>
            <a:off x="4019107" y="1392865"/>
            <a:ext cx="3734328" cy="5100009"/>
          </a:xfrm>
        </p:spPr>
      </p:pic>
    </p:spTree>
    <p:extLst>
      <p:ext uri="{BB962C8B-B14F-4D97-AF65-F5344CB8AC3E}">
        <p14:creationId xmlns:p14="http://schemas.microsoft.com/office/powerpoint/2010/main" val="7588375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C58CA-40A6-2A4A-2148-C32B06EFC009}"/>
              </a:ext>
            </a:extLst>
          </p:cNvPr>
          <p:cNvSpPr>
            <a:spLocks noGrp="1"/>
          </p:cNvSpPr>
          <p:nvPr>
            <p:ph type="title"/>
          </p:nvPr>
        </p:nvSpPr>
        <p:spPr/>
        <p:txBody>
          <a:bodyPr/>
          <a:lstStyle/>
          <a:p>
            <a:pPr algn="ctr"/>
            <a:r>
              <a:rPr lang="en-IN" b="1" dirty="0" err="1">
                <a:solidFill>
                  <a:srgbClr val="FF0000"/>
                </a:solidFill>
              </a:rPr>
              <a:t>Preemptive</a:t>
            </a:r>
            <a:r>
              <a:rPr lang="en-IN" b="1" dirty="0">
                <a:solidFill>
                  <a:srgbClr val="FF0000"/>
                </a:solidFill>
              </a:rPr>
              <a:t> and </a:t>
            </a:r>
            <a:r>
              <a:rPr lang="en-IN" b="1" dirty="0" err="1">
                <a:solidFill>
                  <a:srgbClr val="FF0000"/>
                </a:solidFill>
              </a:rPr>
              <a:t>Nonpreemptive</a:t>
            </a:r>
            <a:r>
              <a:rPr lang="en-IN" b="1" dirty="0">
                <a:solidFill>
                  <a:srgbClr val="FF0000"/>
                </a:solidFill>
              </a:rPr>
              <a:t> Scheduling</a:t>
            </a:r>
          </a:p>
        </p:txBody>
      </p:sp>
      <p:sp>
        <p:nvSpPr>
          <p:cNvPr id="3" name="Content Placeholder 2">
            <a:extLst>
              <a:ext uri="{FF2B5EF4-FFF2-40B4-BE49-F238E27FC236}">
                <a16:creationId xmlns:a16="http://schemas.microsoft.com/office/drawing/2014/main" xmlns="" id="{5D9B9F96-9046-330F-3300-1AF8DF295131}"/>
              </a:ext>
            </a:extLst>
          </p:cNvPr>
          <p:cNvSpPr>
            <a:spLocks noGrp="1"/>
          </p:cNvSpPr>
          <p:nvPr>
            <p:ph idx="1"/>
          </p:nvPr>
        </p:nvSpPr>
        <p:spPr/>
        <p:txBody>
          <a:bodyPr>
            <a:normAutofit/>
          </a:bodyPr>
          <a:lstStyle/>
          <a:p>
            <a:r>
              <a:rPr lang="en-US" dirty="0"/>
              <a:t>CPU-scheduling decisions may take place under the following four circumstances:</a:t>
            </a:r>
          </a:p>
          <a:p>
            <a:pPr marL="914400" lvl="1" indent="-457200">
              <a:buFont typeface="+mj-lt"/>
              <a:buAutoNum type="arabicPeriod"/>
            </a:pPr>
            <a:r>
              <a:rPr lang="en-US" sz="2800" dirty="0">
                <a:solidFill>
                  <a:schemeClr val="accent1">
                    <a:lumMod val="75000"/>
                  </a:schemeClr>
                </a:solidFill>
              </a:rPr>
              <a:t>When a process switches from the running state to the waiting state (for example, as the result of an I/O request or an invocation of wait() for the termination of a child process)</a:t>
            </a:r>
          </a:p>
          <a:p>
            <a:pPr marL="914400" lvl="1" indent="-457200">
              <a:buFont typeface="+mj-lt"/>
              <a:buAutoNum type="arabicPeriod"/>
            </a:pPr>
            <a:r>
              <a:rPr lang="en-US" sz="2800" dirty="0">
                <a:solidFill>
                  <a:schemeClr val="accent1">
                    <a:lumMod val="75000"/>
                  </a:schemeClr>
                </a:solidFill>
              </a:rPr>
              <a:t> When a process switches from the running state to the ready state (for example, when an interrupt occurs)</a:t>
            </a:r>
          </a:p>
          <a:p>
            <a:pPr marL="914400" lvl="1" indent="-457200">
              <a:buFont typeface="+mj-lt"/>
              <a:buAutoNum type="arabicPeriod"/>
            </a:pPr>
            <a:r>
              <a:rPr lang="en-US" sz="2800" dirty="0">
                <a:solidFill>
                  <a:schemeClr val="accent1">
                    <a:lumMod val="75000"/>
                  </a:schemeClr>
                </a:solidFill>
              </a:rPr>
              <a:t>When a process switches from the waiting state to the ready state (for example, at completion of I/O)</a:t>
            </a:r>
          </a:p>
          <a:p>
            <a:pPr marL="914400" lvl="1" indent="-457200">
              <a:buFont typeface="+mj-lt"/>
              <a:buAutoNum type="arabicPeriod"/>
            </a:pPr>
            <a:r>
              <a:rPr lang="en-US" sz="2800" dirty="0">
                <a:solidFill>
                  <a:schemeClr val="accent1">
                    <a:lumMod val="75000"/>
                  </a:schemeClr>
                </a:solidFill>
              </a:rPr>
              <a:t> When a process terminates</a:t>
            </a:r>
            <a:endParaRPr lang="en-IN" sz="2800" dirty="0">
              <a:solidFill>
                <a:schemeClr val="accent1">
                  <a:lumMod val="75000"/>
                </a:schemeClr>
              </a:solidFill>
            </a:endParaRPr>
          </a:p>
        </p:txBody>
      </p:sp>
    </p:spTree>
    <p:extLst>
      <p:ext uri="{BB962C8B-B14F-4D97-AF65-F5344CB8AC3E}">
        <p14:creationId xmlns:p14="http://schemas.microsoft.com/office/powerpoint/2010/main" val="19038082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6A118-076B-1EBD-DC01-034B926BCDE9}"/>
              </a:ext>
            </a:extLst>
          </p:cNvPr>
          <p:cNvSpPr>
            <a:spLocks noGrp="1"/>
          </p:cNvSpPr>
          <p:nvPr>
            <p:ph type="title"/>
          </p:nvPr>
        </p:nvSpPr>
        <p:spPr/>
        <p:txBody>
          <a:bodyPr/>
          <a:lstStyle/>
          <a:p>
            <a:pPr algn="ctr"/>
            <a:r>
              <a:rPr lang="en-IN" b="1" dirty="0" err="1">
                <a:solidFill>
                  <a:srgbClr val="FF0000"/>
                </a:solidFill>
              </a:rPr>
              <a:t>Preemptive</a:t>
            </a:r>
            <a:r>
              <a:rPr lang="en-IN" b="1" dirty="0">
                <a:solidFill>
                  <a:srgbClr val="FF0000"/>
                </a:solidFill>
              </a:rPr>
              <a:t> and </a:t>
            </a:r>
            <a:r>
              <a:rPr lang="en-IN" b="1" dirty="0" err="1">
                <a:solidFill>
                  <a:srgbClr val="FF0000"/>
                </a:solidFill>
              </a:rPr>
              <a:t>Nonpreemptive</a:t>
            </a:r>
            <a:r>
              <a:rPr lang="en-IN" b="1" dirty="0">
                <a:solidFill>
                  <a:srgbClr val="FF0000"/>
                </a:solidFill>
              </a:rPr>
              <a:t> Scheduling</a:t>
            </a:r>
            <a:endParaRPr lang="en-IN" dirty="0"/>
          </a:p>
        </p:txBody>
      </p:sp>
      <p:sp>
        <p:nvSpPr>
          <p:cNvPr id="3" name="Content Placeholder 2">
            <a:extLst>
              <a:ext uri="{FF2B5EF4-FFF2-40B4-BE49-F238E27FC236}">
                <a16:creationId xmlns:a16="http://schemas.microsoft.com/office/drawing/2014/main" xmlns="" id="{763C6A44-E2D6-A99D-90E8-7FA5379BD4C0}"/>
              </a:ext>
            </a:extLst>
          </p:cNvPr>
          <p:cNvSpPr>
            <a:spLocks noGrp="1"/>
          </p:cNvSpPr>
          <p:nvPr>
            <p:ph idx="1"/>
          </p:nvPr>
        </p:nvSpPr>
        <p:spPr>
          <a:xfrm>
            <a:off x="467833" y="1825625"/>
            <a:ext cx="11206715" cy="1917035"/>
          </a:xfrm>
        </p:spPr>
        <p:txBody>
          <a:bodyPr>
            <a:normAutofit/>
          </a:bodyPr>
          <a:lstStyle/>
          <a:p>
            <a:pPr marL="0" indent="0">
              <a:buNone/>
            </a:pPr>
            <a:r>
              <a:rPr lang="en-US" sz="3600" dirty="0">
                <a:solidFill>
                  <a:srgbClr val="00B050"/>
                </a:solidFill>
              </a:rPr>
              <a:t>When scheduling takes place only under circumstances 1 and 4, we say that the scheduling scheme is non preemptive or cooperative. Otherwise, it is preemptive. </a:t>
            </a:r>
            <a:endParaRPr lang="en-IN" sz="3600" dirty="0">
              <a:solidFill>
                <a:srgbClr val="00B050"/>
              </a:solidFill>
            </a:endParaRPr>
          </a:p>
        </p:txBody>
      </p:sp>
    </p:spTree>
    <p:extLst>
      <p:ext uri="{BB962C8B-B14F-4D97-AF65-F5344CB8AC3E}">
        <p14:creationId xmlns:p14="http://schemas.microsoft.com/office/powerpoint/2010/main" val="25331218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6CB2C-22A8-3515-0C34-03846AC7ABA6}"/>
              </a:ext>
            </a:extLst>
          </p:cNvPr>
          <p:cNvSpPr>
            <a:spLocks noGrp="1"/>
          </p:cNvSpPr>
          <p:nvPr>
            <p:ph type="title"/>
          </p:nvPr>
        </p:nvSpPr>
        <p:spPr/>
        <p:txBody>
          <a:bodyPr/>
          <a:lstStyle/>
          <a:p>
            <a:r>
              <a:rPr lang="en-IN" b="1" dirty="0" err="1">
                <a:solidFill>
                  <a:srgbClr val="FF0000"/>
                </a:solidFill>
              </a:rPr>
              <a:t>Preemptive</a:t>
            </a:r>
            <a:r>
              <a:rPr lang="en-IN" b="1" dirty="0">
                <a:solidFill>
                  <a:srgbClr val="FF0000"/>
                </a:solidFill>
              </a:rPr>
              <a:t> and </a:t>
            </a:r>
            <a:r>
              <a:rPr lang="en-IN" b="1" dirty="0" err="1">
                <a:solidFill>
                  <a:srgbClr val="FF0000"/>
                </a:solidFill>
              </a:rPr>
              <a:t>Nonpreemptive</a:t>
            </a:r>
            <a:r>
              <a:rPr lang="en-IN" b="1" dirty="0">
                <a:solidFill>
                  <a:srgbClr val="FF0000"/>
                </a:solidFill>
              </a:rPr>
              <a:t> Scheduling</a:t>
            </a:r>
            <a:endParaRPr lang="en-IN" dirty="0"/>
          </a:p>
        </p:txBody>
      </p:sp>
      <p:sp>
        <p:nvSpPr>
          <p:cNvPr id="3" name="Content Placeholder 2">
            <a:extLst>
              <a:ext uri="{FF2B5EF4-FFF2-40B4-BE49-F238E27FC236}">
                <a16:creationId xmlns:a16="http://schemas.microsoft.com/office/drawing/2014/main" xmlns="" id="{EB88091F-40EE-4F34-0DE9-232B56300161}"/>
              </a:ext>
            </a:extLst>
          </p:cNvPr>
          <p:cNvSpPr>
            <a:spLocks noGrp="1"/>
          </p:cNvSpPr>
          <p:nvPr>
            <p:ph idx="1"/>
          </p:nvPr>
        </p:nvSpPr>
        <p:spPr/>
        <p:txBody>
          <a:bodyPr>
            <a:normAutofit/>
          </a:bodyPr>
          <a:lstStyle/>
          <a:p>
            <a:r>
              <a:rPr lang="en-US" dirty="0"/>
              <a:t>Under </a:t>
            </a:r>
            <a:r>
              <a:rPr lang="en-US" dirty="0" err="1"/>
              <a:t>nonpreemptive</a:t>
            </a:r>
            <a:r>
              <a:rPr lang="en-US" dirty="0"/>
              <a:t> scheduling, once the CPU has been allocated to a process, the process keeps the CPU until it releases it either by terminating or by switching to the waiting state. </a:t>
            </a:r>
          </a:p>
          <a:p>
            <a:r>
              <a:rPr lang="en-US" dirty="0"/>
              <a:t>A </a:t>
            </a:r>
            <a:r>
              <a:rPr lang="en-US" dirty="0" err="1"/>
              <a:t>nonpreemptive</a:t>
            </a:r>
            <a:r>
              <a:rPr lang="en-US" dirty="0"/>
              <a:t> kernel will wait for a system call to complete or for a process to block while waiting for I/O to complete to take place before doing a context switch. </a:t>
            </a:r>
          </a:p>
          <a:p>
            <a:r>
              <a:rPr lang="en-US" dirty="0"/>
              <a:t>This scheme ensures that the kernel structure is simple, since the kernel will not preempt a process while the kernel data structures are in an inconsistent state. </a:t>
            </a:r>
            <a:endParaRPr lang="en-IN" dirty="0"/>
          </a:p>
        </p:txBody>
      </p:sp>
    </p:spTree>
    <p:extLst>
      <p:ext uri="{BB962C8B-B14F-4D97-AF65-F5344CB8AC3E}">
        <p14:creationId xmlns:p14="http://schemas.microsoft.com/office/powerpoint/2010/main" val="1648549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F1BB3-D79D-BAE2-6653-6695C077CED2}"/>
              </a:ext>
            </a:extLst>
          </p:cNvPr>
          <p:cNvSpPr>
            <a:spLocks noGrp="1"/>
          </p:cNvSpPr>
          <p:nvPr>
            <p:ph type="title"/>
          </p:nvPr>
        </p:nvSpPr>
        <p:spPr/>
        <p:txBody>
          <a:bodyPr/>
          <a:lstStyle/>
          <a:p>
            <a:pPr algn="ctr"/>
            <a:r>
              <a:rPr lang="en-IN" b="1" dirty="0">
                <a:solidFill>
                  <a:srgbClr val="FF0000"/>
                </a:solidFill>
              </a:rPr>
              <a:t>Dispatcher</a:t>
            </a:r>
            <a:endParaRPr lang="en-IN" dirty="0"/>
          </a:p>
        </p:txBody>
      </p:sp>
      <p:sp>
        <p:nvSpPr>
          <p:cNvPr id="3" name="Content Placeholder 2">
            <a:extLst>
              <a:ext uri="{FF2B5EF4-FFF2-40B4-BE49-F238E27FC236}">
                <a16:creationId xmlns:a16="http://schemas.microsoft.com/office/drawing/2014/main" xmlns="" id="{206C96D6-FBD5-2DBC-873D-EED74ED0B66A}"/>
              </a:ext>
            </a:extLst>
          </p:cNvPr>
          <p:cNvSpPr>
            <a:spLocks noGrp="1"/>
          </p:cNvSpPr>
          <p:nvPr>
            <p:ph idx="1"/>
          </p:nvPr>
        </p:nvSpPr>
        <p:spPr>
          <a:xfrm>
            <a:off x="838200" y="1584251"/>
            <a:ext cx="10515600" cy="4592712"/>
          </a:xfrm>
        </p:spPr>
        <p:txBody>
          <a:bodyPr>
            <a:normAutofit/>
          </a:bodyPr>
          <a:lstStyle/>
          <a:p>
            <a:r>
              <a:rPr lang="en-US" dirty="0"/>
              <a:t>The dispatcher is the module that gives control of the CPU’s core to the process selected by the CPU scheduler. </a:t>
            </a:r>
          </a:p>
          <a:p>
            <a:r>
              <a:rPr lang="en-US" dirty="0"/>
              <a:t>This function involves the following:</a:t>
            </a:r>
          </a:p>
          <a:p>
            <a:pPr lvl="1"/>
            <a:r>
              <a:rPr lang="en-US" dirty="0"/>
              <a:t> </a:t>
            </a:r>
            <a:r>
              <a:rPr lang="en-US" dirty="0">
                <a:solidFill>
                  <a:srgbClr val="002060"/>
                </a:solidFill>
              </a:rPr>
              <a:t>Switching context from one process to another</a:t>
            </a:r>
          </a:p>
          <a:p>
            <a:pPr lvl="1"/>
            <a:r>
              <a:rPr lang="en-US" dirty="0">
                <a:solidFill>
                  <a:srgbClr val="002060"/>
                </a:solidFill>
              </a:rPr>
              <a:t>Switching to user mode</a:t>
            </a:r>
          </a:p>
          <a:p>
            <a:pPr lvl="1"/>
            <a:r>
              <a:rPr lang="en-US" dirty="0">
                <a:solidFill>
                  <a:srgbClr val="002060"/>
                </a:solidFill>
              </a:rPr>
              <a:t>Jumping to the proper location in the user program to resume that program</a:t>
            </a:r>
          </a:p>
          <a:p>
            <a:r>
              <a:rPr lang="en-US" dirty="0"/>
              <a:t>The dispatcher should be as fast as possible, since it is invoked during every context switch. </a:t>
            </a:r>
          </a:p>
          <a:p>
            <a:r>
              <a:rPr lang="en-US" dirty="0"/>
              <a:t>The time it takes for the dispatcher to stop one process and start another running is known as the </a:t>
            </a:r>
            <a:r>
              <a:rPr lang="en-US" dirty="0">
                <a:solidFill>
                  <a:srgbClr val="00B050"/>
                </a:solidFill>
              </a:rPr>
              <a:t>dispatch latency </a:t>
            </a:r>
            <a:endParaRPr lang="en-IN" dirty="0">
              <a:solidFill>
                <a:srgbClr val="00B050"/>
              </a:solidFill>
            </a:endParaRPr>
          </a:p>
        </p:txBody>
      </p:sp>
    </p:spTree>
    <p:extLst>
      <p:ext uri="{BB962C8B-B14F-4D97-AF65-F5344CB8AC3E}">
        <p14:creationId xmlns:p14="http://schemas.microsoft.com/office/powerpoint/2010/main" val="408517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BEF22-6C8D-CE16-3C1D-6085192FF738}"/>
              </a:ext>
            </a:extLst>
          </p:cNvPr>
          <p:cNvSpPr>
            <a:spLocks noGrp="1"/>
          </p:cNvSpPr>
          <p:nvPr>
            <p:ph type="title"/>
          </p:nvPr>
        </p:nvSpPr>
        <p:spPr/>
        <p:txBody>
          <a:bodyPr/>
          <a:lstStyle/>
          <a:p>
            <a:pPr algn="ctr"/>
            <a:r>
              <a:rPr lang="en-IN" b="1" dirty="0">
                <a:solidFill>
                  <a:srgbClr val="FF0000"/>
                </a:solidFill>
              </a:rPr>
              <a:t>Storage Structure</a:t>
            </a:r>
          </a:p>
        </p:txBody>
      </p:sp>
      <p:pic>
        <p:nvPicPr>
          <p:cNvPr id="5" name="Content Placeholder 4">
            <a:extLst>
              <a:ext uri="{FF2B5EF4-FFF2-40B4-BE49-F238E27FC236}">
                <a16:creationId xmlns:a16="http://schemas.microsoft.com/office/drawing/2014/main" xmlns="" id="{A4D1BCED-B7BB-36A8-40D6-797D84BFB36F}"/>
              </a:ext>
            </a:extLst>
          </p:cNvPr>
          <p:cNvPicPr>
            <a:picLocks noGrp="1" noChangeAspect="1"/>
          </p:cNvPicPr>
          <p:nvPr>
            <p:ph idx="1"/>
          </p:nvPr>
        </p:nvPicPr>
        <p:blipFill>
          <a:blip r:embed="rId2"/>
          <a:stretch>
            <a:fillRect/>
          </a:stretch>
        </p:blipFill>
        <p:spPr>
          <a:xfrm>
            <a:off x="2704925" y="2029517"/>
            <a:ext cx="6782149" cy="3943553"/>
          </a:xfrm>
        </p:spPr>
      </p:pic>
    </p:spTree>
    <p:extLst>
      <p:ext uri="{BB962C8B-B14F-4D97-AF65-F5344CB8AC3E}">
        <p14:creationId xmlns:p14="http://schemas.microsoft.com/office/powerpoint/2010/main" val="2118730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AD317F-257D-3E8B-BFB6-F9D36CF73149}"/>
              </a:ext>
            </a:extLst>
          </p:cNvPr>
          <p:cNvSpPr>
            <a:spLocks noGrp="1"/>
          </p:cNvSpPr>
          <p:nvPr>
            <p:ph type="title"/>
          </p:nvPr>
        </p:nvSpPr>
        <p:spPr/>
        <p:txBody>
          <a:bodyPr/>
          <a:lstStyle/>
          <a:p>
            <a:pPr algn="ctr"/>
            <a:r>
              <a:rPr lang="en-IN" b="1" dirty="0">
                <a:solidFill>
                  <a:srgbClr val="FF0000"/>
                </a:solidFill>
              </a:rPr>
              <a:t>Dispatcher</a:t>
            </a:r>
            <a:endParaRPr lang="en-IN" dirty="0"/>
          </a:p>
        </p:txBody>
      </p:sp>
      <p:pic>
        <p:nvPicPr>
          <p:cNvPr id="5" name="Content Placeholder 4">
            <a:extLst>
              <a:ext uri="{FF2B5EF4-FFF2-40B4-BE49-F238E27FC236}">
                <a16:creationId xmlns:a16="http://schemas.microsoft.com/office/drawing/2014/main" xmlns="" id="{D4160298-56FA-E7DD-BB5D-93B2E72F4C39}"/>
              </a:ext>
            </a:extLst>
          </p:cNvPr>
          <p:cNvPicPr>
            <a:picLocks noGrp="1" noChangeAspect="1"/>
          </p:cNvPicPr>
          <p:nvPr>
            <p:ph idx="1"/>
          </p:nvPr>
        </p:nvPicPr>
        <p:blipFill>
          <a:blip r:embed="rId2"/>
          <a:stretch>
            <a:fillRect/>
          </a:stretch>
        </p:blipFill>
        <p:spPr>
          <a:xfrm>
            <a:off x="4423144" y="1499192"/>
            <a:ext cx="3923413" cy="4369980"/>
          </a:xfrm>
        </p:spPr>
      </p:pic>
    </p:spTree>
    <p:extLst>
      <p:ext uri="{BB962C8B-B14F-4D97-AF65-F5344CB8AC3E}">
        <p14:creationId xmlns:p14="http://schemas.microsoft.com/office/powerpoint/2010/main" val="1595727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5B190-CBFD-14F1-E016-6EFCEAD099E7}"/>
              </a:ext>
            </a:extLst>
          </p:cNvPr>
          <p:cNvSpPr>
            <a:spLocks noGrp="1"/>
          </p:cNvSpPr>
          <p:nvPr>
            <p:ph type="title"/>
          </p:nvPr>
        </p:nvSpPr>
        <p:spPr/>
        <p:txBody>
          <a:bodyPr/>
          <a:lstStyle/>
          <a:p>
            <a:pPr algn="ctr"/>
            <a:r>
              <a:rPr lang="en-IN" b="1" dirty="0">
                <a:solidFill>
                  <a:srgbClr val="FF0000"/>
                </a:solidFill>
              </a:rPr>
              <a:t>Scheduling Criteria</a:t>
            </a:r>
          </a:p>
        </p:txBody>
      </p:sp>
      <p:sp>
        <p:nvSpPr>
          <p:cNvPr id="3" name="Content Placeholder 2">
            <a:extLst>
              <a:ext uri="{FF2B5EF4-FFF2-40B4-BE49-F238E27FC236}">
                <a16:creationId xmlns:a16="http://schemas.microsoft.com/office/drawing/2014/main" xmlns="" id="{FA964B93-2096-C30F-2E9F-07637E327B3A}"/>
              </a:ext>
            </a:extLst>
          </p:cNvPr>
          <p:cNvSpPr>
            <a:spLocks noGrp="1"/>
          </p:cNvSpPr>
          <p:nvPr>
            <p:ph idx="1"/>
          </p:nvPr>
        </p:nvSpPr>
        <p:spPr/>
        <p:txBody>
          <a:bodyPr>
            <a:normAutofit fontScale="92500" lnSpcReduction="20000"/>
          </a:bodyPr>
          <a:lstStyle/>
          <a:p>
            <a:r>
              <a:rPr lang="en-US" b="1" dirty="0">
                <a:solidFill>
                  <a:srgbClr val="FF0000"/>
                </a:solidFill>
              </a:rPr>
              <a:t>CPU utilization : </a:t>
            </a:r>
            <a:r>
              <a:rPr lang="en-US" dirty="0"/>
              <a:t>We want to keep the CPU as busy as possible. Conceptually, CPU utilization can range from 0 to 100 percent. In a real system, it should range from 40 percent (for a lightly loaded system) to 90 percent (for a heavily loaded system). </a:t>
            </a:r>
          </a:p>
          <a:p>
            <a:r>
              <a:rPr lang="en-US" b="1" dirty="0">
                <a:solidFill>
                  <a:srgbClr val="FF0000"/>
                </a:solidFill>
              </a:rPr>
              <a:t>Throughput :</a:t>
            </a:r>
            <a:r>
              <a:rPr lang="en-US" dirty="0"/>
              <a:t> If the CPU is busy executing processes, then work is being done. One measure of work is the number of processes that are completed  per time unit, called throughput.</a:t>
            </a:r>
          </a:p>
          <a:p>
            <a:r>
              <a:rPr lang="en-US" b="1" dirty="0">
                <a:solidFill>
                  <a:srgbClr val="FF0000"/>
                </a:solidFill>
              </a:rPr>
              <a:t>Turnaround time : </a:t>
            </a:r>
            <a:r>
              <a:rPr lang="en-US" dirty="0"/>
              <a:t>From the point of view of a particular process, the important criterion is how long it takes to execute that process. </a:t>
            </a:r>
          </a:p>
          <a:p>
            <a:pPr marL="0" indent="0">
              <a:buNone/>
            </a:pPr>
            <a:r>
              <a:rPr lang="en-US" dirty="0"/>
              <a:t>	</a:t>
            </a:r>
            <a:r>
              <a:rPr lang="en-US" dirty="0">
                <a:solidFill>
                  <a:schemeClr val="accent1">
                    <a:lumMod val="75000"/>
                  </a:schemeClr>
                </a:solidFill>
              </a:rPr>
              <a:t>The interval from the time of submission of a process to the time of 	completion is the turnaround time. Turnaround time is the sum of the 	periods spent waiting in the ready queue, executing on the CPU, and 	doing I/O.</a:t>
            </a:r>
            <a:endParaRPr lang="en-IN" dirty="0">
              <a:solidFill>
                <a:schemeClr val="accent1">
                  <a:lumMod val="75000"/>
                </a:schemeClr>
              </a:solidFill>
            </a:endParaRPr>
          </a:p>
        </p:txBody>
      </p:sp>
    </p:spTree>
    <p:extLst>
      <p:ext uri="{BB962C8B-B14F-4D97-AF65-F5344CB8AC3E}">
        <p14:creationId xmlns:p14="http://schemas.microsoft.com/office/powerpoint/2010/main" val="19970041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0CC676-8F1A-1BBF-51B0-942140E29212}"/>
              </a:ext>
            </a:extLst>
          </p:cNvPr>
          <p:cNvSpPr>
            <a:spLocks noGrp="1"/>
          </p:cNvSpPr>
          <p:nvPr>
            <p:ph type="title"/>
          </p:nvPr>
        </p:nvSpPr>
        <p:spPr/>
        <p:txBody>
          <a:bodyPr/>
          <a:lstStyle/>
          <a:p>
            <a:pPr algn="ctr"/>
            <a:r>
              <a:rPr lang="en-IN" b="1" dirty="0">
                <a:solidFill>
                  <a:srgbClr val="FF0000"/>
                </a:solidFill>
              </a:rPr>
              <a:t>Scheduling Criteria</a:t>
            </a:r>
            <a:endParaRPr lang="en-IN" dirty="0"/>
          </a:p>
        </p:txBody>
      </p:sp>
      <p:sp>
        <p:nvSpPr>
          <p:cNvPr id="3" name="Content Placeholder 2">
            <a:extLst>
              <a:ext uri="{FF2B5EF4-FFF2-40B4-BE49-F238E27FC236}">
                <a16:creationId xmlns:a16="http://schemas.microsoft.com/office/drawing/2014/main" xmlns="" id="{C3737101-993E-A925-D110-B09F6DAAC4C3}"/>
              </a:ext>
            </a:extLst>
          </p:cNvPr>
          <p:cNvSpPr>
            <a:spLocks noGrp="1"/>
          </p:cNvSpPr>
          <p:nvPr>
            <p:ph idx="1"/>
          </p:nvPr>
        </p:nvSpPr>
        <p:spPr>
          <a:xfrm>
            <a:off x="838200" y="1446029"/>
            <a:ext cx="10515600" cy="4720856"/>
          </a:xfrm>
        </p:spPr>
        <p:txBody>
          <a:bodyPr>
            <a:normAutofit lnSpcReduction="10000"/>
          </a:bodyPr>
          <a:lstStyle/>
          <a:p>
            <a:r>
              <a:rPr lang="en-US" b="1" dirty="0">
                <a:solidFill>
                  <a:srgbClr val="FF0000"/>
                </a:solidFill>
              </a:rPr>
              <a:t>Waiting time : </a:t>
            </a:r>
            <a:r>
              <a:rPr lang="en-US" dirty="0"/>
              <a:t>The CPU-scheduling algorithm does not affect the amount of time during which a process executes or does I/O. It affects only the amount of time that a process spends waiting in the ready queue. Waiting time is the sum of the periods spent waiting in the ready queue.</a:t>
            </a:r>
          </a:p>
          <a:p>
            <a:r>
              <a:rPr lang="en-US" b="1" dirty="0">
                <a:solidFill>
                  <a:srgbClr val="FF0000"/>
                </a:solidFill>
              </a:rPr>
              <a:t>Response time :</a:t>
            </a:r>
            <a:r>
              <a:rPr lang="en-US" dirty="0">
                <a:solidFill>
                  <a:srgbClr val="FF0000"/>
                </a:solidFill>
              </a:rPr>
              <a:t> </a:t>
            </a:r>
            <a:r>
              <a:rPr lang="en-US" dirty="0"/>
              <a:t>In an interactive system, turnaround time may not be the best criterion. Often, a process can produce some output fairly early and can continue computing new results while previous results are being output to the user. Thus, another measure is the time from the submission of a request until the first response is produced. This measure, called response time, is the time it takes to start responding, not the time it takes to output the response</a:t>
            </a:r>
            <a:endParaRPr lang="en-IN" dirty="0"/>
          </a:p>
        </p:txBody>
      </p:sp>
    </p:spTree>
    <p:extLst>
      <p:ext uri="{BB962C8B-B14F-4D97-AF65-F5344CB8AC3E}">
        <p14:creationId xmlns:p14="http://schemas.microsoft.com/office/powerpoint/2010/main" val="26893884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640CD3-305A-AB69-8FA4-10C42C5FC8C4}"/>
              </a:ext>
            </a:extLst>
          </p:cNvPr>
          <p:cNvSpPr>
            <a:spLocks noGrp="1"/>
          </p:cNvSpPr>
          <p:nvPr>
            <p:ph type="title"/>
          </p:nvPr>
        </p:nvSpPr>
        <p:spPr/>
        <p:txBody>
          <a:bodyPr/>
          <a:lstStyle/>
          <a:p>
            <a:pPr algn="ctr"/>
            <a:r>
              <a:rPr lang="en-IN" b="1" dirty="0">
                <a:solidFill>
                  <a:srgbClr val="FF0000"/>
                </a:solidFill>
              </a:rPr>
              <a:t>Scheduling Algorithms</a:t>
            </a:r>
          </a:p>
        </p:txBody>
      </p:sp>
      <p:sp>
        <p:nvSpPr>
          <p:cNvPr id="3" name="Content Placeholder 2">
            <a:extLst>
              <a:ext uri="{FF2B5EF4-FFF2-40B4-BE49-F238E27FC236}">
                <a16:creationId xmlns:a16="http://schemas.microsoft.com/office/drawing/2014/main" xmlns="" id="{6FF27450-BCD5-565B-E39A-F2F999D2E270}"/>
              </a:ext>
            </a:extLst>
          </p:cNvPr>
          <p:cNvSpPr>
            <a:spLocks noGrp="1"/>
          </p:cNvSpPr>
          <p:nvPr>
            <p:ph idx="1"/>
          </p:nvPr>
        </p:nvSpPr>
        <p:spPr/>
        <p:txBody>
          <a:bodyPr/>
          <a:lstStyle/>
          <a:p>
            <a:r>
              <a:rPr lang="en-IN" dirty="0"/>
              <a:t>First-Come, First-Served Scheduling</a:t>
            </a:r>
          </a:p>
          <a:p>
            <a:r>
              <a:rPr lang="en-IN" dirty="0"/>
              <a:t>Shortest-Job-First Scheduling</a:t>
            </a:r>
          </a:p>
          <a:p>
            <a:r>
              <a:rPr lang="en-IN" dirty="0"/>
              <a:t>Round-Robin Scheduling</a:t>
            </a:r>
          </a:p>
          <a:p>
            <a:r>
              <a:rPr lang="en-IN" dirty="0"/>
              <a:t>Priority Scheduling</a:t>
            </a:r>
          </a:p>
          <a:p>
            <a:r>
              <a:rPr lang="en-IN" dirty="0"/>
              <a:t>Multilevel Queue Scheduling</a:t>
            </a:r>
          </a:p>
          <a:p>
            <a:r>
              <a:rPr lang="en-IN" dirty="0"/>
              <a:t>Multilevel Feedback Queue Scheduling</a:t>
            </a:r>
          </a:p>
        </p:txBody>
      </p:sp>
    </p:spTree>
    <p:extLst>
      <p:ext uri="{BB962C8B-B14F-4D97-AF65-F5344CB8AC3E}">
        <p14:creationId xmlns:p14="http://schemas.microsoft.com/office/powerpoint/2010/main" val="3945015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591EA-F4BD-2FC0-366C-547EA9D6F292}"/>
              </a:ext>
            </a:extLst>
          </p:cNvPr>
          <p:cNvSpPr>
            <a:spLocks noGrp="1"/>
          </p:cNvSpPr>
          <p:nvPr>
            <p:ph type="title"/>
          </p:nvPr>
        </p:nvSpPr>
        <p:spPr/>
        <p:txBody>
          <a:bodyPr/>
          <a:lstStyle/>
          <a:p>
            <a:pPr algn="ctr"/>
            <a:r>
              <a:rPr lang="en-IN" b="1" dirty="0">
                <a:solidFill>
                  <a:srgbClr val="FF0000"/>
                </a:solidFill>
              </a:rPr>
              <a:t>First-Come, First-Served Scheduling</a:t>
            </a:r>
          </a:p>
        </p:txBody>
      </p:sp>
      <p:sp>
        <p:nvSpPr>
          <p:cNvPr id="3" name="Content Placeholder 2">
            <a:extLst>
              <a:ext uri="{FF2B5EF4-FFF2-40B4-BE49-F238E27FC236}">
                <a16:creationId xmlns:a16="http://schemas.microsoft.com/office/drawing/2014/main" xmlns="" id="{8BE1EDAF-E1A5-53ED-D102-C513E237C6F7}"/>
              </a:ext>
            </a:extLst>
          </p:cNvPr>
          <p:cNvSpPr>
            <a:spLocks noGrp="1"/>
          </p:cNvSpPr>
          <p:nvPr>
            <p:ph idx="1"/>
          </p:nvPr>
        </p:nvSpPr>
        <p:spPr>
          <a:xfrm>
            <a:off x="838200" y="1371600"/>
            <a:ext cx="10515600" cy="4805363"/>
          </a:xfrm>
        </p:spPr>
        <p:txBody>
          <a:bodyPr>
            <a:normAutofit lnSpcReduction="10000"/>
          </a:bodyPr>
          <a:lstStyle/>
          <a:p>
            <a:r>
              <a:rPr lang="en-US" dirty="0"/>
              <a:t>With this scheme, the process that requests the CPU first is allocated the CPU first. </a:t>
            </a:r>
          </a:p>
          <a:p>
            <a:r>
              <a:rPr lang="en-US" dirty="0"/>
              <a:t>The implementation of the FCFS policy is easily managed with a FIFO queue. </a:t>
            </a:r>
          </a:p>
          <a:p>
            <a:r>
              <a:rPr lang="en-US" dirty="0"/>
              <a:t>When a process enters the ready queue, its PCB is linked onto the tail of the queue. </a:t>
            </a:r>
          </a:p>
          <a:p>
            <a:r>
              <a:rPr lang="en-US" dirty="0"/>
              <a:t>When the CPU is free, it is allocated to the process at the head of the queue. </a:t>
            </a:r>
          </a:p>
          <a:p>
            <a:r>
              <a:rPr lang="en-US" dirty="0"/>
              <a:t>The running process is then removed from the queue. </a:t>
            </a:r>
          </a:p>
          <a:p>
            <a:r>
              <a:rPr lang="en-US" dirty="0"/>
              <a:t> The average waiting time under the FCFS policy is often quite long.</a:t>
            </a:r>
          </a:p>
          <a:p>
            <a:r>
              <a:rPr lang="en-US" dirty="0"/>
              <a:t> FCFS scheduling algorithm is </a:t>
            </a:r>
            <a:r>
              <a:rPr lang="en-US" dirty="0" err="1"/>
              <a:t>nonpreemptive</a:t>
            </a:r>
            <a:r>
              <a:rPr lang="en-US" dirty="0"/>
              <a:t>. </a:t>
            </a:r>
            <a:endParaRPr lang="en-IN" dirty="0"/>
          </a:p>
        </p:txBody>
      </p:sp>
    </p:spTree>
    <p:extLst>
      <p:ext uri="{BB962C8B-B14F-4D97-AF65-F5344CB8AC3E}">
        <p14:creationId xmlns:p14="http://schemas.microsoft.com/office/powerpoint/2010/main" val="41096245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E37F8-B8F6-7A44-6FE6-E7FAAA1BCCFE}"/>
              </a:ext>
            </a:extLst>
          </p:cNvPr>
          <p:cNvSpPr>
            <a:spLocks noGrp="1"/>
          </p:cNvSpPr>
          <p:nvPr>
            <p:ph type="title"/>
          </p:nvPr>
        </p:nvSpPr>
        <p:spPr/>
        <p:txBody>
          <a:bodyPr/>
          <a:lstStyle/>
          <a:p>
            <a:pPr algn="ctr"/>
            <a:r>
              <a:rPr lang="en-IN" b="1" dirty="0">
                <a:solidFill>
                  <a:srgbClr val="FF0000"/>
                </a:solidFill>
              </a:rPr>
              <a:t>First-Come, First-Served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D9C904FE-2EE2-A1D5-4CE1-60D9A9AE1634}"/>
              </a:ext>
            </a:extLst>
          </p:cNvPr>
          <p:cNvSpPr>
            <a:spLocks noGrp="1"/>
          </p:cNvSpPr>
          <p:nvPr>
            <p:ph idx="1"/>
          </p:nvPr>
        </p:nvSpPr>
        <p:spPr>
          <a:xfrm>
            <a:off x="838200" y="1690688"/>
            <a:ext cx="10515600" cy="4486275"/>
          </a:xfrm>
        </p:spPr>
        <p:txBody>
          <a:bodyPr/>
          <a:lstStyle/>
          <a:p>
            <a:pPr marL="0" indent="0">
              <a:buNone/>
            </a:pPr>
            <a:r>
              <a:rPr lang="en-US" dirty="0"/>
              <a:t>Consider the following set of processes that arrive at time 0, with the length of the CPU burst given in milliseconds:</a:t>
            </a:r>
          </a:p>
          <a:p>
            <a:pPr marL="914400" lvl="2" indent="0">
              <a:buNone/>
            </a:pPr>
            <a:r>
              <a:rPr lang="en-US" sz="2800" dirty="0"/>
              <a:t>Process		 Burst Time</a:t>
            </a:r>
          </a:p>
          <a:p>
            <a:pPr marL="914400" lvl="2" indent="0">
              <a:buNone/>
            </a:pPr>
            <a:r>
              <a:rPr lang="en-US" sz="2800" dirty="0"/>
              <a:t>P1 				24</a:t>
            </a:r>
          </a:p>
          <a:p>
            <a:pPr marL="914400" lvl="2" indent="0">
              <a:buNone/>
            </a:pPr>
            <a:r>
              <a:rPr lang="en-US" sz="2800" dirty="0"/>
              <a:t>P2				 3</a:t>
            </a:r>
          </a:p>
          <a:p>
            <a:pPr marL="914400" lvl="2" indent="0">
              <a:buNone/>
            </a:pPr>
            <a:r>
              <a:rPr lang="en-US" sz="2800" dirty="0"/>
              <a:t>P3				 3</a:t>
            </a:r>
          </a:p>
          <a:p>
            <a:pPr marL="914400" lvl="2" indent="0">
              <a:buNone/>
            </a:pPr>
            <a:r>
              <a:rPr lang="en-US" sz="2800" dirty="0"/>
              <a:t>If the processes arrive in the order P1 , P2 , P3 , and are served in FCFS order, we get the result shown in the following Gantt chart,</a:t>
            </a:r>
          </a:p>
          <a:p>
            <a:pPr marL="914400" lvl="2" indent="0">
              <a:buNone/>
            </a:pPr>
            <a:endParaRPr lang="en-US" sz="2800" dirty="0"/>
          </a:p>
        </p:txBody>
      </p:sp>
      <p:pic>
        <p:nvPicPr>
          <p:cNvPr id="5" name="Picture 4">
            <a:extLst>
              <a:ext uri="{FF2B5EF4-FFF2-40B4-BE49-F238E27FC236}">
                <a16:creationId xmlns:a16="http://schemas.microsoft.com/office/drawing/2014/main" xmlns="" id="{CFC245DE-5F84-99B2-E0DE-4DA5589A69BA}"/>
              </a:ext>
            </a:extLst>
          </p:cNvPr>
          <p:cNvPicPr>
            <a:picLocks noChangeAspect="1"/>
          </p:cNvPicPr>
          <p:nvPr/>
        </p:nvPicPr>
        <p:blipFill>
          <a:blip r:embed="rId2"/>
          <a:stretch>
            <a:fillRect/>
          </a:stretch>
        </p:blipFill>
        <p:spPr>
          <a:xfrm>
            <a:off x="1924492" y="5167312"/>
            <a:ext cx="7868093" cy="909118"/>
          </a:xfrm>
          <a:prstGeom prst="rect">
            <a:avLst/>
          </a:prstGeom>
        </p:spPr>
      </p:pic>
    </p:spTree>
    <p:extLst>
      <p:ext uri="{BB962C8B-B14F-4D97-AF65-F5344CB8AC3E}">
        <p14:creationId xmlns:p14="http://schemas.microsoft.com/office/powerpoint/2010/main" val="41109788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78BAD-F4C4-7D53-92CC-F42C158D07EB}"/>
              </a:ext>
            </a:extLst>
          </p:cNvPr>
          <p:cNvSpPr>
            <a:spLocks noGrp="1"/>
          </p:cNvSpPr>
          <p:nvPr>
            <p:ph type="title"/>
          </p:nvPr>
        </p:nvSpPr>
        <p:spPr/>
        <p:txBody>
          <a:bodyPr/>
          <a:lstStyle/>
          <a:p>
            <a:pPr algn="ctr"/>
            <a:r>
              <a:rPr lang="en-IN" b="1" dirty="0">
                <a:solidFill>
                  <a:srgbClr val="FF0000"/>
                </a:solidFill>
              </a:rPr>
              <a:t>First-Come, First-Served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99EEFF75-E889-DE1D-993E-D8B045C5BA6F}"/>
              </a:ext>
            </a:extLst>
          </p:cNvPr>
          <p:cNvSpPr>
            <a:spLocks noGrp="1"/>
          </p:cNvSpPr>
          <p:nvPr>
            <p:ph idx="1"/>
          </p:nvPr>
        </p:nvSpPr>
        <p:spPr>
          <a:xfrm>
            <a:off x="923261" y="2627312"/>
            <a:ext cx="10515600" cy="1603375"/>
          </a:xfrm>
        </p:spPr>
        <p:txBody>
          <a:bodyPr/>
          <a:lstStyle/>
          <a:p>
            <a:pPr marL="0" indent="0">
              <a:buNone/>
            </a:pPr>
            <a:r>
              <a:rPr lang="en-US" dirty="0">
                <a:solidFill>
                  <a:schemeClr val="accent1">
                    <a:lumMod val="75000"/>
                  </a:schemeClr>
                </a:solidFill>
              </a:rPr>
              <a:t>The waiting time is 0 milliseconds for process P1 , 24 milliseconds for process P2 , and 27 milliseconds for process P3 . Thus, the average waiting time is (0 + 24 + 27)/3 = 17 milliseconds</a:t>
            </a:r>
            <a:endParaRPr lang="en-IN" dirty="0">
              <a:solidFill>
                <a:schemeClr val="accent1">
                  <a:lumMod val="75000"/>
                </a:schemeClr>
              </a:solidFill>
            </a:endParaRPr>
          </a:p>
        </p:txBody>
      </p:sp>
    </p:spTree>
    <p:extLst>
      <p:ext uri="{BB962C8B-B14F-4D97-AF65-F5344CB8AC3E}">
        <p14:creationId xmlns:p14="http://schemas.microsoft.com/office/powerpoint/2010/main" val="12250041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D9CDE-FC34-8A9F-44D2-2FC34CAE0820}"/>
              </a:ext>
            </a:extLst>
          </p:cNvPr>
          <p:cNvSpPr>
            <a:spLocks noGrp="1"/>
          </p:cNvSpPr>
          <p:nvPr>
            <p:ph type="title"/>
          </p:nvPr>
        </p:nvSpPr>
        <p:spPr/>
        <p:txBody>
          <a:bodyPr/>
          <a:lstStyle/>
          <a:p>
            <a:pPr algn="ctr"/>
            <a:r>
              <a:rPr lang="en-IN" b="1" dirty="0">
                <a:solidFill>
                  <a:srgbClr val="FF0000"/>
                </a:solidFill>
              </a:rPr>
              <a:t>Shortest-Job-First Scheduling</a:t>
            </a:r>
          </a:p>
        </p:txBody>
      </p:sp>
      <p:sp>
        <p:nvSpPr>
          <p:cNvPr id="3" name="Content Placeholder 2">
            <a:extLst>
              <a:ext uri="{FF2B5EF4-FFF2-40B4-BE49-F238E27FC236}">
                <a16:creationId xmlns:a16="http://schemas.microsoft.com/office/drawing/2014/main" xmlns="" id="{A352BF9B-FAB0-1317-ABD6-B5E362C6953F}"/>
              </a:ext>
            </a:extLst>
          </p:cNvPr>
          <p:cNvSpPr>
            <a:spLocks noGrp="1"/>
          </p:cNvSpPr>
          <p:nvPr>
            <p:ph idx="1"/>
          </p:nvPr>
        </p:nvSpPr>
        <p:spPr/>
        <p:txBody>
          <a:bodyPr>
            <a:normAutofit fontScale="92500" lnSpcReduction="10000"/>
          </a:bodyPr>
          <a:lstStyle/>
          <a:p>
            <a:r>
              <a:rPr lang="en-US" dirty="0"/>
              <a:t>This algorithm associates with each process the length of the process’s next CPU burst.</a:t>
            </a:r>
          </a:p>
          <a:p>
            <a:r>
              <a:rPr lang="en-US" dirty="0"/>
              <a:t> When the CPU is available, it is assigned to the process that has the smallest next CPU burst.</a:t>
            </a:r>
          </a:p>
          <a:p>
            <a:r>
              <a:rPr lang="en-US" dirty="0"/>
              <a:t>If the next CPU bursts of two processes are the same, FCFS scheduling is used to break the tie.</a:t>
            </a:r>
          </a:p>
          <a:p>
            <a:r>
              <a:rPr lang="en-US" dirty="0"/>
              <a:t> Note that a more appropriate term for this scheduling method would be the shortest-next-CPU-burst algorithm, because scheduling depends on the length of the next CPU burst of a process, rather than its total length. </a:t>
            </a:r>
          </a:p>
          <a:p>
            <a:r>
              <a:rPr lang="en-US" dirty="0"/>
              <a:t>We use the term SJF because most people and textbooks use this term to refer to this type of scheduling.</a:t>
            </a:r>
            <a:endParaRPr lang="en-IN" dirty="0"/>
          </a:p>
        </p:txBody>
      </p:sp>
    </p:spTree>
    <p:extLst>
      <p:ext uri="{BB962C8B-B14F-4D97-AF65-F5344CB8AC3E}">
        <p14:creationId xmlns:p14="http://schemas.microsoft.com/office/powerpoint/2010/main" val="16913719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7E3C0-C006-A8F9-83DB-EDDFCB819D70}"/>
              </a:ext>
            </a:extLst>
          </p:cNvPr>
          <p:cNvSpPr>
            <a:spLocks noGrp="1"/>
          </p:cNvSpPr>
          <p:nvPr>
            <p:ph type="title"/>
          </p:nvPr>
        </p:nvSpPr>
        <p:spPr>
          <a:xfrm>
            <a:off x="838200" y="209534"/>
            <a:ext cx="10515600" cy="1034476"/>
          </a:xfrm>
        </p:spPr>
        <p:txBody>
          <a:bodyPr>
            <a:normAutofit fontScale="90000"/>
          </a:bodyPr>
          <a:lstStyle/>
          <a:p>
            <a:pPr algn="ctr"/>
            <a:r>
              <a:rPr lang="en-IN" b="1" dirty="0">
                <a:solidFill>
                  <a:srgbClr val="FF0000"/>
                </a:solidFill>
              </a:rPr>
              <a:t>Shortest-Job-First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EB7E5304-ED84-0820-CF86-305AEC32F762}"/>
              </a:ext>
            </a:extLst>
          </p:cNvPr>
          <p:cNvSpPr>
            <a:spLocks noGrp="1"/>
          </p:cNvSpPr>
          <p:nvPr>
            <p:ph idx="1"/>
          </p:nvPr>
        </p:nvSpPr>
        <p:spPr>
          <a:xfrm>
            <a:off x="838200" y="1244010"/>
            <a:ext cx="10515600" cy="4932953"/>
          </a:xfrm>
        </p:spPr>
        <p:txBody>
          <a:bodyPr>
            <a:normAutofit/>
          </a:bodyPr>
          <a:lstStyle/>
          <a:p>
            <a:pPr marL="0" indent="0">
              <a:buNone/>
            </a:pPr>
            <a:r>
              <a:rPr lang="en-US" dirty="0"/>
              <a:t>consider the following set of processes, with the length of the CPU burst given in milliseconds:</a:t>
            </a:r>
          </a:p>
          <a:p>
            <a:pPr marL="0" indent="0">
              <a:buNone/>
            </a:pPr>
            <a:r>
              <a:rPr lang="en-US" dirty="0"/>
              <a:t>		Process 			Burst Time</a:t>
            </a:r>
          </a:p>
          <a:p>
            <a:pPr marL="0" indent="0">
              <a:buNone/>
            </a:pPr>
            <a:r>
              <a:rPr lang="en-US" dirty="0"/>
              <a:t>		    P1 				       6</a:t>
            </a:r>
          </a:p>
          <a:p>
            <a:pPr marL="0" indent="0">
              <a:buNone/>
            </a:pPr>
            <a:r>
              <a:rPr lang="en-US" dirty="0"/>
              <a:t>		    P2 				       8</a:t>
            </a:r>
          </a:p>
          <a:p>
            <a:pPr marL="0" indent="0">
              <a:buNone/>
            </a:pPr>
            <a:r>
              <a:rPr lang="en-US" dirty="0"/>
              <a:t>		    P3				       7</a:t>
            </a:r>
          </a:p>
          <a:p>
            <a:pPr marL="0" indent="0">
              <a:buNone/>
            </a:pPr>
            <a:r>
              <a:rPr lang="en-US" dirty="0"/>
              <a:t>		    P4				       3</a:t>
            </a:r>
          </a:p>
          <a:p>
            <a:pPr marL="0" indent="0">
              <a:buNone/>
            </a:pPr>
            <a:r>
              <a:rPr lang="en-US" dirty="0"/>
              <a:t>Using SJF scheduling, we would schedule these processes according to the following Gantt chart:</a:t>
            </a:r>
            <a:endParaRPr lang="en-IN" dirty="0"/>
          </a:p>
        </p:txBody>
      </p:sp>
      <p:pic>
        <p:nvPicPr>
          <p:cNvPr id="5" name="Picture 4">
            <a:extLst>
              <a:ext uri="{FF2B5EF4-FFF2-40B4-BE49-F238E27FC236}">
                <a16:creationId xmlns:a16="http://schemas.microsoft.com/office/drawing/2014/main" xmlns="" id="{9AB624C5-E3DC-BC80-2688-4B7819AC0AF6}"/>
              </a:ext>
            </a:extLst>
          </p:cNvPr>
          <p:cNvPicPr>
            <a:picLocks noChangeAspect="1"/>
          </p:cNvPicPr>
          <p:nvPr/>
        </p:nvPicPr>
        <p:blipFill>
          <a:blip r:embed="rId2"/>
          <a:stretch>
            <a:fillRect/>
          </a:stretch>
        </p:blipFill>
        <p:spPr>
          <a:xfrm>
            <a:off x="2849526" y="5503828"/>
            <a:ext cx="5730947" cy="673135"/>
          </a:xfrm>
          <a:prstGeom prst="rect">
            <a:avLst/>
          </a:prstGeom>
        </p:spPr>
      </p:pic>
    </p:spTree>
    <p:extLst>
      <p:ext uri="{BB962C8B-B14F-4D97-AF65-F5344CB8AC3E}">
        <p14:creationId xmlns:p14="http://schemas.microsoft.com/office/powerpoint/2010/main" val="27275319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36D0E0-36A5-0B97-55D9-2F5165ABA056}"/>
              </a:ext>
            </a:extLst>
          </p:cNvPr>
          <p:cNvSpPr>
            <a:spLocks noGrp="1"/>
          </p:cNvSpPr>
          <p:nvPr>
            <p:ph type="title"/>
          </p:nvPr>
        </p:nvSpPr>
        <p:spPr/>
        <p:txBody>
          <a:bodyPr/>
          <a:lstStyle/>
          <a:p>
            <a:pPr algn="ctr"/>
            <a:r>
              <a:rPr lang="en-IN" b="1" dirty="0">
                <a:solidFill>
                  <a:srgbClr val="FF0000"/>
                </a:solidFill>
              </a:rPr>
              <a:t>Shortest-Job-First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8674D4E1-31E3-D0FA-C3F6-65C6DB96EF44}"/>
              </a:ext>
            </a:extLst>
          </p:cNvPr>
          <p:cNvSpPr>
            <a:spLocks noGrp="1"/>
          </p:cNvSpPr>
          <p:nvPr>
            <p:ph idx="1"/>
          </p:nvPr>
        </p:nvSpPr>
        <p:spPr/>
        <p:txBody>
          <a:bodyPr>
            <a:normAutofit fontScale="85000" lnSpcReduction="20000"/>
          </a:bodyPr>
          <a:lstStyle/>
          <a:p>
            <a:r>
              <a:rPr lang="en-US" dirty="0"/>
              <a:t>The waiting time is 3 milliseconds for process P1 , 16 milliseconds for process P2 , 9 milliseconds for process P3 , and 0 milliseconds for process P4 . Thus, the average waiting time is (3 + 16 + 9 + 0)/4 = 7 milliseconds. </a:t>
            </a:r>
          </a:p>
          <a:p>
            <a:r>
              <a:rPr lang="en-US" dirty="0"/>
              <a:t>The SJF algorithm can be either preemptive or </a:t>
            </a:r>
            <a:r>
              <a:rPr lang="en-US" dirty="0" err="1"/>
              <a:t>nonpreemptive</a:t>
            </a:r>
            <a:r>
              <a:rPr lang="en-US" dirty="0"/>
              <a:t>.</a:t>
            </a:r>
          </a:p>
          <a:p>
            <a:r>
              <a:rPr lang="en-US" dirty="0"/>
              <a:t> The choice arises when a new process arrives at the ready queue while a previous process is still executing. </a:t>
            </a:r>
          </a:p>
          <a:p>
            <a:r>
              <a:rPr lang="en-US" dirty="0"/>
              <a:t>The next CPU burst of the newly arrived process may be shorter than what is left of the currently executing process. </a:t>
            </a:r>
          </a:p>
          <a:p>
            <a:r>
              <a:rPr lang="en-US" dirty="0"/>
              <a:t>A preemptive SJF algorithm will preempt the currently executing process, whereas a </a:t>
            </a:r>
            <a:r>
              <a:rPr lang="en-US" dirty="0" err="1"/>
              <a:t>nonpreemptive</a:t>
            </a:r>
            <a:r>
              <a:rPr lang="en-US" dirty="0"/>
              <a:t> SJF algorithm will allow the currently running process to finish its CPU burst.</a:t>
            </a:r>
          </a:p>
          <a:p>
            <a:r>
              <a:rPr lang="en-US" dirty="0"/>
              <a:t> Preemptive SJF scheduling is sometimes called shortest-remaining-time-first scheduling.</a:t>
            </a:r>
            <a:endParaRPr lang="en-IN" dirty="0"/>
          </a:p>
        </p:txBody>
      </p:sp>
    </p:spTree>
    <p:extLst>
      <p:ext uri="{BB962C8B-B14F-4D97-AF65-F5344CB8AC3E}">
        <p14:creationId xmlns:p14="http://schemas.microsoft.com/office/powerpoint/2010/main" val="102920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E27C4-D7FE-CEC5-9A88-867F3D45CE14}"/>
              </a:ext>
            </a:extLst>
          </p:cNvPr>
          <p:cNvSpPr>
            <a:spLocks noGrp="1"/>
          </p:cNvSpPr>
          <p:nvPr>
            <p:ph type="title"/>
          </p:nvPr>
        </p:nvSpPr>
        <p:spPr/>
        <p:txBody>
          <a:bodyPr/>
          <a:lstStyle/>
          <a:p>
            <a:pPr algn="ctr"/>
            <a:r>
              <a:rPr lang="en-IN" b="1" dirty="0">
                <a:solidFill>
                  <a:srgbClr val="FF0000"/>
                </a:solidFill>
              </a:rPr>
              <a:t>Memory Units</a:t>
            </a:r>
          </a:p>
        </p:txBody>
      </p:sp>
      <p:sp>
        <p:nvSpPr>
          <p:cNvPr id="3" name="Content Placeholder 2">
            <a:extLst>
              <a:ext uri="{FF2B5EF4-FFF2-40B4-BE49-F238E27FC236}">
                <a16:creationId xmlns:a16="http://schemas.microsoft.com/office/drawing/2014/main" xmlns="" id="{059DD778-094F-BDC3-8ABE-6E92BACE3DD3}"/>
              </a:ext>
            </a:extLst>
          </p:cNvPr>
          <p:cNvSpPr>
            <a:spLocks noGrp="1"/>
          </p:cNvSpPr>
          <p:nvPr>
            <p:ph idx="1"/>
          </p:nvPr>
        </p:nvSpPr>
        <p:spPr/>
        <p:txBody>
          <a:bodyPr>
            <a:normAutofit fontScale="62500" lnSpcReduction="20000"/>
          </a:bodyPr>
          <a:lstStyle/>
          <a:p>
            <a:pPr marL="0" indent="0">
              <a:buNone/>
            </a:pPr>
            <a:r>
              <a:rPr lang="en-IN" dirty="0"/>
              <a:t>Digital device : it stores everything in the form of digits.</a:t>
            </a:r>
          </a:p>
          <a:p>
            <a:pPr marL="0" indent="0">
              <a:buNone/>
            </a:pPr>
            <a:r>
              <a:rPr lang="en-IN" dirty="0"/>
              <a:t>What do you mean by storing++++++==</a:t>
            </a:r>
            <a:r>
              <a:rPr lang="en-IN" dirty="0">
                <a:sym typeface="Wingdings" panose="05000000000000000000" pitchFamily="2" charset="2"/>
              </a:rPr>
              <a:t> keeps the data in a place.</a:t>
            </a:r>
          </a:p>
          <a:p>
            <a:pPr marL="0" indent="0">
              <a:buNone/>
            </a:pPr>
            <a:r>
              <a:rPr lang="en-IN" dirty="0">
                <a:sym typeface="Wingdings" panose="05000000000000000000" pitchFamily="2" charset="2"/>
              </a:rPr>
              <a:t>How to major?</a:t>
            </a:r>
          </a:p>
          <a:p>
            <a:pPr marL="0" indent="0">
              <a:buNone/>
            </a:pPr>
            <a:r>
              <a:rPr lang="en-IN" dirty="0">
                <a:sym typeface="Wingdings" panose="05000000000000000000" pitchFamily="2" charset="2"/>
              </a:rPr>
              <a:t>[]----------space which is capable of storing  1 data either 0 0r 1 is called one bit</a:t>
            </a:r>
          </a:p>
          <a:p>
            <a:pPr marL="0" indent="0">
              <a:buNone/>
            </a:pPr>
            <a:r>
              <a:rPr lang="en-IN" dirty="0">
                <a:sym typeface="Wingdings" panose="05000000000000000000" pitchFamily="2" charset="2"/>
              </a:rPr>
              <a:t>[]---------------------1 bit</a:t>
            </a:r>
          </a:p>
          <a:p>
            <a:pPr marL="0" indent="0">
              <a:buNone/>
            </a:pPr>
            <a:r>
              <a:rPr lang="en-IN" dirty="0">
                <a:sym typeface="Wingdings" panose="05000000000000000000" pitchFamily="2" charset="2"/>
              </a:rPr>
              <a:t>[][][][]	   4 bit --------------- 1 nibble</a:t>
            </a:r>
          </a:p>
          <a:p>
            <a:pPr marL="0" indent="0">
              <a:buNone/>
            </a:pPr>
            <a:r>
              <a:rPr lang="en-IN" dirty="0">
                <a:sym typeface="Wingdings" panose="05000000000000000000" pitchFamily="2" charset="2"/>
              </a:rPr>
              <a:t>[][][][][][][][]	8 bit -----------1 Byte</a:t>
            </a:r>
          </a:p>
          <a:p>
            <a:pPr marL="0" indent="0">
              <a:buNone/>
            </a:pPr>
            <a:r>
              <a:rPr lang="en-IN" dirty="0">
                <a:sym typeface="Wingdings" panose="05000000000000000000" pitchFamily="2" charset="2"/>
              </a:rPr>
              <a:t>1024 Byte--------------------1 KB</a:t>
            </a:r>
          </a:p>
          <a:p>
            <a:pPr marL="0" indent="0">
              <a:buNone/>
            </a:pPr>
            <a:r>
              <a:rPr lang="en-IN" dirty="0">
                <a:sym typeface="Wingdings" panose="05000000000000000000" pitchFamily="2" charset="2"/>
              </a:rPr>
              <a:t>1024 KB-----------------------1 MB</a:t>
            </a:r>
          </a:p>
          <a:p>
            <a:pPr marL="0" indent="0">
              <a:buNone/>
            </a:pPr>
            <a:r>
              <a:rPr lang="en-IN" dirty="0">
                <a:sym typeface="Wingdings" panose="05000000000000000000" pitchFamily="2" charset="2"/>
              </a:rPr>
              <a:t>1024 MB-----------------------1 GB</a:t>
            </a:r>
          </a:p>
          <a:p>
            <a:pPr marL="0" indent="0">
              <a:buNone/>
            </a:pPr>
            <a:r>
              <a:rPr lang="en-IN" dirty="0">
                <a:sym typeface="Wingdings" panose="05000000000000000000" pitchFamily="2" charset="2"/>
              </a:rPr>
              <a:t>1024 GB-------------------------1 TB</a:t>
            </a:r>
          </a:p>
          <a:p>
            <a:pPr marL="0" indent="0">
              <a:buNone/>
            </a:pPr>
            <a:r>
              <a:rPr lang="en-IN" dirty="0">
                <a:sym typeface="Wingdings" panose="05000000000000000000" pitchFamily="2" charset="2"/>
              </a:rPr>
              <a:t>1024TB --------------------------1 PG</a:t>
            </a:r>
          </a:p>
          <a:p>
            <a:pPr marL="0" indent="0">
              <a:buNone/>
            </a:pPr>
            <a:r>
              <a:rPr lang="en-IN" dirty="0">
                <a:sym typeface="Wingdings" panose="05000000000000000000" pitchFamily="2" charset="2"/>
              </a:rPr>
              <a:t>1024PB------------------------------1HB</a:t>
            </a:r>
            <a:endParaRPr lang="en-IN" dirty="0"/>
          </a:p>
          <a:p>
            <a:endParaRPr lang="en-IN" dirty="0"/>
          </a:p>
        </p:txBody>
      </p:sp>
    </p:spTree>
    <p:extLst>
      <p:ext uri="{BB962C8B-B14F-4D97-AF65-F5344CB8AC3E}">
        <p14:creationId xmlns:p14="http://schemas.microsoft.com/office/powerpoint/2010/main" val="39267063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E1058A-F226-70DC-0E27-A712AA12417E}"/>
              </a:ext>
            </a:extLst>
          </p:cNvPr>
          <p:cNvSpPr>
            <a:spLocks noGrp="1"/>
          </p:cNvSpPr>
          <p:nvPr>
            <p:ph type="title"/>
          </p:nvPr>
        </p:nvSpPr>
        <p:spPr>
          <a:xfrm>
            <a:off x="838200" y="191302"/>
            <a:ext cx="10515600" cy="499814"/>
          </a:xfrm>
        </p:spPr>
        <p:txBody>
          <a:bodyPr>
            <a:normAutofit fontScale="90000"/>
          </a:bodyPr>
          <a:lstStyle/>
          <a:p>
            <a:pPr algn="ctr"/>
            <a:r>
              <a:rPr lang="en-IN" b="1" dirty="0">
                <a:solidFill>
                  <a:srgbClr val="FF0000"/>
                </a:solidFill>
              </a:rPr>
              <a:t>Shortest-Job-First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435A13D7-22C3-720B-810B-69F53251ED2F}"/>
              </a:ext>
            </a:extLst>
          </p:cNvPr>
          <p:cNvSpPr>
            <a:spLocks noGrp="1"/>
          </p:cNvSpPr>
          <p:nvPr>
            <p:ph idx="1"/>
          </p:nvPr>
        </p:nvSpPr>
        <p:spPr>
          <a:xfrm>
            <a:off x="838200" y="1031358"/>
            <a:ext cx="10515600" cy="5145605"/>
          </a:xfrm>
        </p:spPr>
        <p:txBody>
          <a:bodyPr>
            <a:normAutofit/>
          </a:bodyPr>
          <a:lstStyle/>
          <a:p>
            <a:pPr marL="0" indent="0">
              <a:buNone/>
            </a:pPr>
            <a:r>
              <a:rPr lang="en-US" sz="2600" dirty="0"/>
              <a:t>consider the following four processes, with the length of the CPU burst given in milliseconds:</a:t>
            </a:r>
          </a:p>
          <a:p>
            <a:pPr marL="0" indent="0">
              <a:buNone/>
            </a:pPr>
            <a:r>
              <a:rPr lang="en-US" sz="2600" dirty="0"/>
              <a:t>	Process	 Arrival Time 	Burst Time</a:t>
            </a:r>
          </a:p>
          <a:p>
            <a:pPr marL="0" indent="0">
              <a:buNone/>
            </a:pPr>
            <a:r>
              <a:rPr lang="en-US" sz="2600" dirty="0"/>
              <a:t>	P1 			0 		         8</a:t>
            </a:r>
          </a:p>
          <a:p>
            <a:pPr marL="0" indent="0">
              <a:buNone/>
            </a:pPr>
            <a:r>
              <a:rPr lang="en-US" sz="2600" dirty="0"/>
              <a:t>	P2 			1 		         4</a:t>
            </a:r>
          </a:p>
          <a:p>
            <a:pPr marL="0" indent="0">
              <a:buNone/>
            </a:pPr>
            <a:r>
              <a:rPr lang="en-US" sz="2600" dirty="0"/>
              <a:t>	P3 			2 		         9</a:t>
            </a:r>
          </a:p>
          <a:p>
            <a:pPr marL="0" indent="0">
              <a:buNone/>
            </a:pPr>
            <a:r>
              <a:rPr lang="en-US" sz="2600" dirty="0"/>
              <a:t>	P4 			3 		         5</a:t>
            </a:r>
          </a:p>
          <a:p>
            <a:pPr marL="0" indent="0">
              <a:buNone/>
            </a:pPr>
            <a:r>
              <a:rPr lang="en-US" sz="2600" dirty="0"/>
              <a:t>If the processes arrive at the ready queue at the times shown and need the indicated burst times, then the resulting preemptive SJF schedule is as depicted in the following Gantt chart:</a:t>
            </a:r>
          </a:p>
          <a:p>
            <a:pPr marL="0" indent="0">
              <a:buNone/>
            </a:pPr>
            <a:endParaRPr lang="en-IN" dirty="0"/>
          </a:p>
        </p:txBody>
      </p:sp>
      <p:pic>
        <p:nvPicPr>
          <p:cNvPr id="5" name="Picture 4">
            <a:extLst>
              <a:ext uri="{FF2B5EF4-FFF2-40B4-BE49-F238E27FC236}">
                <a16:creationId xmlns:a16="http://schemas.microsoft.com/office/drawing/2014/main" xmlns="" id="{CC0006BE-82BD-FC06-9B9D-7F7EFAB4D097}"/>
              </a:ext>
            </a:extLst>
          </p:cNvPr>
          <p:cNvPicPr>
            <a:picLocks noChangeAspect="1"/>
          </p:cNvPicPr>
          <p:nvPr/>
        </p:nvPicPr>
        <p:blipFill>
          <a:blip r:embed="rId2"/>
          <a:stretch>
            <a:fillRect/>
          </a:stretch>
        </p:blipFill>
        <p:spPr>
          <a:xfrm>
            <a:off x="2073349" y="5394935"/>
            <a:ext cx="7017488" cy="782028"/>
          </a:xfrm>
          <a:prstGeom prst="rect">
            <a:avLst/>
          </a:prstGeom>
        </p:spPr>
      </p:pic>
    </p:spTree>
    <p:extLst>
      <p:ext uri="{BB962C8B-B14F-4D97-AF65-F5344CB8AC3E}">
        <p14:creationId xmlns:p14="http://schemas.microsoft.com/office/powerpoint/2010/main" val="2277628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D486D7-DCB8-2A69-203E-52190A437010}"/>
              </a:ext>
            </a:extLst>
          </p:cNvPr>
          <p:cNvSpPr>
            <a:spLocks noGrp="1"/>
          </p:cNvSpPr>
          <p:nvPr>
            <p:ph type="title"/>
          </p:nvPr>
        </p:nvSpPr>
        <p:spPr/>
        <p:txBody>
          <a:bodyPr/>
          <a:lstStyle/>
          <a:p>
            <a:pPr algn="ctr"/>
            <a:r>
              <a:rPr lang="en-IN" b="1" dirty="0">
                <a:solidFill>
                  <a:srgbClr val="FF0000"/>
                </a:solidFill>
              </a:rPr>
              <a:t>Shortest-Job-First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A9E7BC7F-EE9B-26DA-7257-07794CA3CFCB}"/>
              </a:ext>
            </a:extLst>
          </p:cNvPr>
          <p:cNvSpPr>
            <a:spLocks noGrp="1"/>
          </p:cNvSpPr>
          <p:nvPr>
            <p:ph idx="1"/>
          </p:nvPr>
        </p:nvSpPr>
        <p:spPr/>
        <p:txBody>
          <a:bodyPr>
            <a:normAutofit/>
          </a:bodyPr>
          <a:lstStyle/>
          <a:p>
            <a:pPr marL="0" indent="0">
              <a:buNone/>
            </a:pPr>
            <a:r>
              <a:rPr lang="en-US" dirty="0">
                <a:solidFill>
                  <a:srgbClr val="0070C0"/>
                </a:solidFill>
              </a:rPr>
              <a:t>Process P1 is started at time 0, since it is the only process in the queue. Process P2 arrives at time 1. The remaining time for process P1 (7 milliseconds) is larger than the time required by process P2 (4 milliseconds), so process P1 is preempted, and process P2 is scheduled. The average waiting time for this</a:t>
            </a:r>
          </a:p>
          <a:p>
            <a:pPr marL="0" indent="0">
              <a:buNone/>
            </a:pPr>
            <a:r>
              <a:rPr lang="en-US" dirty="0">
                <a:solidFill>
                  <a:srgbClr val="0070C0"/>
                </a:solidFill>
              </a:rPr>
              <a:t>example is [(10 − 1) + (1 − 1) + (17 − 2) + (5 − 3)]/4 = 26/4 = 6.5 milliseconds.</a:t>
            </a:r>
          </a:p>
          <a:p>
            <a:pPr marL="0" indent="0">
              <a:buNone/>
            </a:pPr>
            <a:endParaRPr lang="en-US" dirty="0">
              <a:solidFill>
                <a:srgbClr val="0070C0"/>
              </a:solidFill>
            </a:endParaRPr>
          </a:p>
          <a:p>
            <a:pPr marL="0" indent="0">
              <a:buNone/>
            </a:pPr>
            <a:r>
              <a:rPr lang="en-US" dirty="0" err="1">
                <a:solidFill>
                  <a:srgbClr val="0070C0"/>
                </a:solidFill>
              </a:rPr>
              <a:t>Nonpreemptive</a:t>
            </a:r>
            <a:r>
              <a:rPr lang="en-US" dirty="0">
                <a:solidFill>
                  <a:srgbClr val="0070C0"/>
                </a:solidFill>
              </a:rPr>
              <a:t> SJF scheduling would result in an average waiting time of 7.75 milliseconds.</a:t>
            </a:r>
            <a:endParaRPr lang="en-IN" dirty="0">
              <a:solidFill>
                <a:srgbClr val="0070C0"/>
              </a:solidFill>
            </a:endParaRPr>
          </a:p>
        </p:txBody>
      </p:sp>
    </p:spTree>
    <p:extLst>
      <p:ext uri="{BB962C8B-B14F-4D97-AF65-F5344CB8AC3E}">
        <p14:creationId xmlns:p14="http://schemas.microsoft.com/office/powerpoint/2010/main" val="34141257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CCA99-039D-FBC1-4B5F-2F801B171FE7}"/>
              </a:ext>
            </a:extLst>
          </p:cNvPr>
          <p:cNvSpPr>
            <a:spLocks noGrp="1"/>
          </p:cNvSpPr>
          <p:nvPr>
            <p:ph type="title"/>
          </p:nvPr>
        </p:nvSpPr>
        <p:spPr>
          <a:xfrm>
            <a:off x="838200" y="365125"/>
            <a:ext cx="10515600" cy="1049005"/>
          </a:xfrm>
        </p:spPr>
        <p:txBody>
          <a:bodyPr/>
          <a:lstStyle/>
          <a:p>
            <a:pPr algn="ctr"/>
            <a:r>
              <a:rPr lang="en-IN" b="1" dirty="0">
                <a:solidFill>
                  <a:srgbClr val="FF0000"/>
                </a:solidFill>
              </a:rPr>
              <a:t>Round-Robin Scheduling</a:t>
            </a:r>
          </a:p>
        </p:txBody>
      </p:sp>
      <p:sp>
        <p:nvSpPr>
          <p:cNvPr id="3" name="Content Placeholder 2">
            <a:extLst>
              <a:ext uri="{FF2B5EF4-FFF2-40B4-BE49-F238E27FC236}">
                <a16:creationId xmlns:a16="http://schemas.microsoft.com/office/drawing/2014/main" xmlns="" id="{9A59A9B8-C349-196A-C30E-72128BD2A102}"/>
              </a:ext>
            </a:extLst>
          </p:cNvPr>
          <p:cNvSpPr>
            <a:spLocks noGrp="1"/>
          </p:cNvSpPr>
          <p:nvPr>
            <p:ph idx="1"/>
          </p:nvPr>
        </p:nvSpPr>
        <p:spPr/>
        <p:txBody>
          <a:bodyPr>
            <a:normAutofit fontScale="92500" lnSpcReduction="10000"/>
          </a:bodyPr>
          <a:lstStyle/>
          <a:p>
            <a:r>
              <a:rPr lang="en-US" dirty="0"/>
              <a:t>The round-robin (RR) scheduling algorithm is similar to FCFS scheduling, but preemption is added to enable the system to switch between processes. </a:t>
            </a:r>
          </a:p>
          <a:p>
            <a:r>
              <a:rPr lang="en-US" dirty="0"/>
              <a:t>A small unit of time, called a time quantum or time slice, is defined. A time quantum is generally from 10 to 100 milliseconds in length. </a:t>
            </a:r>
          </a:p>
          <a:p>
            <a:r>
              <a:rPr lang="en-US" dirty="0"/>
              <a:t>The ready queue is treated as a circular queue. The CPU scheduler goes around the ready queue, allocating the CPU to each process for a time interval of up to 1 time quantum.</a:t>
            </a:r>
          </a:p>
          <a:p>
            <a:r>
              <a:rPr lang="en-US" dirty="0"/>
              <a:t>To implement RR scheduling, we again treat the ready queue as a FIFO queue of processes.</a:t>
            </a:r>
          </a:p>
          <a:p>
            <a:r>
              <a:rPr lang="en-US" dirty="0"/>
              <a:t> New processes are added to the tail of the ready queue.</a:t>
            </a:r>
            <a:endParaRPr lang="en-IN" dirty="0"/>
          </a:p>
        </p:txBody>
      </p:sp>
    </p:spTree>
    <p:extLst>
      <p:ext uri="{BB962C8B-B14F-4D97-AF65-F5344CB8AC3E}">
        <p14:creationId xmlns:p14="http://schemas.microsoft.com/office/powerpoint/2010/main" val="41875050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324CD-044B-8087-A531-4DE2CC902993}"/>
              </a:ext>
            </a:extLst>
          </p:cNvPr>
          <p:cNvSpPr>
            <a:spLocks noGrp="1"/>
          </p:cNvSpPr>
          <p:nvPr>
            <p:ph type="title"/>
          </p:nvPr>
        </p:nvSpPr>
        <p:spPr/>
        <p:txBody>
          <a:bodyPr/>
          <a:lstStyle/>
          <a:p>
            <a:pPr algn="ctr"/>
            <a:r>
              <a:rPr lang="en-IN" b="1" dirty="0">
                <a:solidFill>
                  <a:srgbClr val="FF0000"/>
                </a:solidFill>
              </a:rPr>
              <a:t>Round-Robin Scheduling</a:t>
            </a:r>
            <a:endParaRPr lang="en-IN" dirty="0"/>
          </a:p>
        </p:txBody>
      </p:sp>
      <p:sp>
        <p:nvSpPr>
          <p:cNvPr id="3" name="Content Placeholder 2">
            <a:extLst>
              <a:ext uri="{FF2B5EF4-FFF2-40B4-BE49-F238E27FC236}">
                <a16:creationId xmlns:a16="http://schemas.microsoft.com/office/drawing/2014/main" xmlns="" id="{ECB28B80-7AD6-A15B-2EDD-61189F460A5C}"/>
              </a:ext>
            </a:extLst>
          </p:cNvPr>
          <p:cNvSpPr>
            <a:spLocks noGrp="1"/>
          </p:cNvSpPr>
          <p:nvPr>
            <p:ph idx="1"/>
          </p:nvPr>
        </p:nvSpPr>
        <p:spPr/>
        <p:txBody>
          <a:bodyPr>
            <a:normAutofit fontScale="92500" lnSpcReduction="10000"/>
          </a:bodyPr>
          <a:lstStyle/>
          <a:p>
            <a:r>
              <a:rPr lang="en-US" dirty="0"/>
              <a:t>The CPU scheduler picks the first process from the ready queue, sets a timer to interrupt after 1 time quantum, and dispatches the process.</a:t>
            </a:r>
          </a:p>
          <a:p>
            <a:r>
              <a:rPr lang="en-US" dirty="0"/>
              <a:t>One of two things will then happen. The process may have a CPU burst of less than 1 time quantum. In this case, the process itself will release the CPU voluntarily. The scheduler will then proceed to the next process in the ready queue.</a:t>
            </a:r>
          </a:p>
          <a:p>
            <a:r>
              <a:rPr lang="en-US" dirty="0"/>
              <a:t> If the CPU burst of the currently running process is longer than 1 time quantum, the timer will go off and will cause an interrupt to the operating system. A context switch will be executed, and the process will be put at the tail of the ready queue. </a:t>
            </a:r>
          </a:p>
          <a:p>
            <a:r>
              <a:rPr lang="en-US" dirty="0"/>
              <a:t>The CPU scheduler will then select the next process in the ready queue.</a:t>
            </a:r>
            <a:endParaRPr lang="en-IN" dirty="0"/>
          </a:p>
        </p:txBody>
      </p:sp>
    </p:spTree>
    <p:extLst>
      <p:ext uri="{BB962C8B-B14F-4D97-AF65-F5344CB8AC3E}">
        <p14:creationId xmlns:p14="http://schemas.microsoft.com/office/powerpoint/2010/main" val="3132326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597992-7606-35E0-811A-0DA4204559BB}"/>
              </a:ext>
            </a:extLst>
          </p:cNvPr>
          <p:cNvSpPr>
            <a:spLocks noGrp="1"/>
          </p:cNvSpPr>
          <p:nvPr>
            <p:ph type="title"/>
          </p:nvPr>
        </p:nvSpPr>
        <p:spPr/>
        <p:txBody>
          <a:bodyPr/>
          <a:lstStyle/>
          <a:p>
            <a:pPr algn="ctr"/>
            <a:r>
              <a:rPr lang="en-IN" b="1" dirty="0">
                <a:solidFill>
                  <a:srgbClr val="FF0000"/>
                </a:solidFill>
              </a:rPr>
              <a:t>Round-Robin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22B76ECE-CA87-3684-8318-F210D910E396}"/>
              </a:ext>
            </a:extLst>
          </p:cNvPr>
          <p:cNvSpPr>
            <a:spLocks noGrp="1"/>
          </p:cNvSpPr>
          <p:nvPr>
            <p:ph idx="1"/>
          </p:nvPr>
        </p:nvSpPr>
        <p:spPr>
          <a:xfrm>
            <a:off x="933893" y="2070174"/>
            <a:ext cx="10515600" cy="3394961"/>
          </a:xfrm>
        </p:spPr>
        <p:txBody>
          <a:bodyPr>
            <a:normAutofit/>
          </a:bodyPr>
          <a:lstStyle/>
          <a:p>
            <a:pPr marL="0" indent="0">
              <a:buNone/>
            </a:pPr>
            <a:r>
              <a:rPr lang="en-US" dirty="0"/>
              <a:t>The average waiting time under the RR policy is often long. Consider the following set of processes that arrive at time 0, with the length of the CPU burst given in milliseconds:</a:t>
            </a:r>
          </a:p>
          <a:p>
            <a:pPr marL="0" indent="0">
              <a:buNone/>
            </a:pPr>
            <a:r>
              <a:rPr lang="en-US" dirty="0"/>
              <a:t>		       Process 			Burst Time</a:t>
            </a:r>
          </a:p>
          <a:p>
            <a:pPr marL="0" indent="0">
              <a:buNone/>
            </a:pPr>
            <a:r>
              <a:rPr lang="en-US" dirty="0"/>
              <a:t>			P1 			      24</a:t>
            </a:r>
          </a:p>
          <a:p>
            <a:pPr marL="0" indent="0">
              <a:buNone/>
            </a:pPr>
            <a:r>
              <a:rPr lang="en-US" dirty="0"/>
              <a:t>			P2 			        3</a:t>
            </a:r>
          </a:p>
          <a:p>
            <a:pPr marL="0" indent="0">
              <a:buNone/>
            </a:pPr>
            <a:r>
              <a:rPr lang="en-US" dirty="0"/>
              <a:t>		           P3                                      3</a:t>
            </a:r>
          </a:p>
        </p:txBody>
      </p:sp>
    </p:spTree>
    <p:extLst>
      <p:ext uri="{BB962C8B-B14F-4D97-AF65-F5344CB8AC3E}">
        <p14:creationId xmlns:p14="http://schemas.microsoft.com/office/powerpoint/2010/main" val="11439419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909963-F0F9-7D47-D99B-6948AFE4E68A}"/>
              </a:ext>
            </a:extLst>
          </p:cNvPr>
          <p:cNvSpPr>
            <a:spLocks noGrp="1"/>
          </p:cNvSpPr>
          <p:nvPr>
            <p:ph type="title"/>
          </p:nvPr>
        </p:nvSpPr>
        <p:spPr/>
        <p:txBody>
          <a:bodyPr/>
          <a:lstStyle/>
          <a:p>
            <a:pPr algn="ctr"/>
            <a:r>
              <a:rPr lang="en-IN" b="1" dirty="0">
                <a:solidFill>
                  <a:srgbClr val="FF0000"/>
                </a:solidFill>
              </a:rPr>
              <a:t>Round-Robin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153D4133-28AB-B68B-CFF7-5DE8ECB7C12D}"/>
              </a:ext>
            </a:extLst>
          </p:cNvPr>
          <p:cNvSpPr>
            <a:spLocks noGrp="1"/>
          </p:cNvSpPr>
          <p:nvPr>
            <p:ph idx="1"/>
          </p:nvPr>
        </p:nvSpPr>
        <p:spPr/>
        <p:txBody>
          <a:bodyPr/>
          <a:lstStyle/>
          <a:p>
            <a:pPr marL="0" indent="0">
              <a:buNone/>
            </a:pPr>
            <a:r>
              <a:rPr lang="en-US" dirty="0"/>
              <a:t>If we use a time quantum of 4 milliseconds, then process P1 gets the first 4 milliseconds. Since it requires another 20 milliseconds, it is preempted after the first time quantum, and the CPU is given to the next process in the queue, process P2 . Process P2 does not need 4 milliseconds, so it quits before its time quantum expires. The CPU is then given to the next process, process P3 . Once each process has received 1 time quantum, the CPU is returned to process P1 for an additional time quantum. The resulting RR schedule is as follows:</a:t>
            </a:r>
            <a:endParaRPr lang="en-IN" dirty="0"/>
          </a:p>
          <a:p>
            <a:pPr marL="0" indent="0">
              <a:buNone/>
            </a:pPr>
            <a:endParaRPr lang="en-IN" dirty="0"/>
          </a:p>
        </p:txBody>
      </p:sp>
      <p:pic>
        <p:nvPicPr>
          <p:cNvPr id="5" name="Picture 4">
            <a:extLst>
              <a:ext uri="{FF2B5EF4-FFF2-40B4-BE49-F238E27FC236}">
                <a16:creationId xmlns:a16="http://schemas.microsoft.com/office/drawing/2014/main" xmlns="" id="{5B97B8E3-ECE9-A4E4-0BD3-50ED8D9F1325}"/>
              </a:ext>
            </a:extLst>
          </p:cNvPr>
          <p:cNvPicPr>
            <a:picLocks noChangeAspect="1"/>
          </p:cNvPicPr>
          <p:nvPr/>
        </p:nvPicPr>
        <p:blipFill>
          <a:blip r:embed="rId2"/>
          <a:stretch>
            <a:fillRect/>
          </a:stretch>
        </p:blipFill>
        <p:spPr>
          <a:xfrm>
            <a:off x="2519915" y="5103628"/>
            <a:ext cx="6453963" cy="827806"/>
          </a:xfrm>
          <a:prstGeom prst="rect">
            <a:avLst/>
          </a:prstGeom>
        </p:spPr>
      </p:pic>
    </p:spTree>
    <p:extLst>
      <p:ext uri="{BB962C8B-B14F-4D97-AF65-F5344CB8AC3E}">
        <p14:creationId xmlns:p14="http://schemas.microsoft.com/office/powerpoint/2010/main" val="15346439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17FE08-8E38-FE42-E7C3-E12C39E5E52E}"/>
              </a:ext>
            </a:extLst>
          </p:cNvPr>
          <p:cNvSpPr>
            <a:spLocks noGrp="1"/>
          </p:cNvSpPr>
          <p:nvPr>
            <p:ph type="title"/>
          </p:nvPr>
        </p:nvSpPr>
        <p:spPr/>
        <p:txBody>
          <a:bodyPr/>
          <a:lstStyle/>
          <a:p>
            <a:pPr algn="ctr"/>
            <a:r>
              <a:rPr lang="en-IN" b="1" dirty="0">
                <a:solidFill>
                  <a:srgbClr val="FF0000"/>
                </a:solidFill>
              </a:rPr>
              <a:t>Round-Robin Scheduling</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13621E24-1ACB-B7FB-D81B-E796A9F45699}"/>
              </a:ext>
            </a:extLst>
          </p:cNvPr>
          <p:cNvSpPr>
            <a:spLocks noGrp="1"/>
          </p:cNvSpPr>
          <p:nvPr>
            <p:ph idx="1"/>
          </p:nvPr>
        </p:nvSpPr>
        <p:spPr/>
        <p:txBody>
          <a:bodyPr/>
          <a:lstStyle/>
          <a:p>
            <a:r>
              <a:rPr lang="en-US" dirty="0"/>
              <a:t>Let’s calculate the average waiting time for this schedule. P1 waits for 6 milliseconds (10 − 4), P2 waits for 4 milliseconds, and P3 waits for 7 milli seconds. Thus, the average waiting time is 17/3 = 5.66 milliseconds.</a:t>
            </a:r>
            <a:endParaRPr lang="en-IN" dirty="0"/>
          </a:p>
        </p:txBody>
      </p:sp>
    </p:spTree>
    <p:extLst>
      <p:ext uri="{BB962C8B-B14F-4D97-AF65-F5344CB8AC3E}">
        <p14:creationId xmlns:p14="http://schemas.microsoft.com/office/powerpoint/2010/main" val="21073261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6BC756-92F7-9983-4EA1-6B05E6F2861D}"/>
              </a:ext>
            </a:extLst>
          </p:cNvPr>
          <p:cNvSpPr>
            <a:spLocks noGrp="1"/>
          </p:cNvSpPr>
          <p:nvPr>
            <p:ph type="title"/>
          </p:nvPr>
        </p:nvSpPr>
        <p:spPr>
          <a:xfrm>
            <a:off x="838200" y="46702"/>
            <a:ext cx="10515600" cy="634335"/>
          </a:xfrm>
        </p:spPr>
        <p:txBody>
          <a:bodyPr>
            <a:normAutofit fontScale="90000"/>
          </a:bodyPr>
          <a:lstStyle/>
          <a:p>
            <a:pPr algn="ctr"/>
            <a:r>
              <a:rPr lang="en-IN" b="1" dirty="0">
                <a:solidFill>
                  <a:srgbClr val="FF0000"/>
                </a:solidFill>
              </a:rPr>
              <a:t>Priority Scheduling</a:t>
            </a:r>
          </a:p>
        </p:txBody>
      </p:sp>
      <p:sp>
        <p:nvSpPr>
          <p:cNvPr id="3" name="Content Placeholder 2">
            <a:extLst>
              <a:ext uri="{FF2B5EF4-FFF2-40B4-BE49-F238E27FC236}">
                <a16:creationId xmlns:a16="http://schemas.microsoft.com/office/drawing/2014/main" xmlns="" id="{886E7311-4019-7257-EECC-5B307F056C5B}"/>
              </a:ext>
            </a:extLst>
          </p:cNvPr>
          <p:cNvSpPr>
            <a:spLocks noGrp="1"/>
          </p:cNvSpPr>
          <p:nvPr>
            <p:ph idx="1"/>
          </p:nvPr>
        </p:nvSpPr>
        <p:spPr>
          <a:xfrm>
            <a:off x="838200" y="681038"/>
            <a:ext cx="10515600" cy="5495926"/>
          </a:xfrm>
        </p:spPr>
        <p:txBody>
          <a:bodyPr>
            <a:normAutofit fontScale="85000" lnSpcReduction="10000"/>
          </a:bodyPr>
          <a:lstStyle/>
          <a:p>
            <a:r>
              <a:rPr lang="en-US" dirty="0"/>
              <a:t>In priority  scheduling a priority is associated with each process, and the CPU is allocated to the process with the highest priority. </a:t>
            </a:r>
          </a:p>
          <a:p>
            <a:r>
              <a:rPr lang="en-US" dirty="0"/>
              <a:t>Equal-priority processes are scheduled in FCFS order. </a:t>
            </a:r>
          </a:p>
          <a:p>
            <a:pPr marL="0" indent="0" algn="ctr">
              <a:buNone/>
            </a:pPr>
            <a:r>
              <a:rPr lang="en-US" dirty="0">
                <a:solidFill>
                  <a:srgbClr val="FF0000"/>
                </a:solidFill>
              </a:rPr>
              <a:t>Example</a:t>
            </a:r>
          </a:p>
          <a:p>
            <a:pPr marL="0" indent="0">
              <a:buNone/>
            </a:pPr>
            <a:r>
              <a:rPr lang="en-US" dirty="0"/>
              <a:t>Consider the following set of processes, assumed to have arrived at time 0 in the order P1 , P2 , · · ·, P5 , with the length of the CPU burst given in milliseconds:</a:t>
            </a:r>
          </a:p>
          <a:p>
            <a:pPr marL="0" indent="0">
              <a:buNone/>
            </a:pPr>
            <a:r>
              <a:rPr lang="en-US" dirty="0"/>
              <a:t>		Process 		Burst Time		 Priority</a:t>
            </a:r>
          </a:p>
          <a:p>
            <a:pPr marL="0" indent="0">
              <a:buNone/>
            </a:pPr>
            <a:r>
              <a:rPr lang="en-US" dirty="0"/>
              <a:t>		P1 		        10			       3</a:t>
            </a:r>
          </a:p>
          <a:p>
            <a:pPr marL="0" indent="0">
              <a:buNone/>
            </a:pPr>
            <a:r>
              <a:rPr lang="en-US" dirty="0"/>
              <a:t>		P2 		          1 			       1</a:t>
            </a:r>
          </a:p>
          <a:p>
            <a:pPr marL="0" indent="0">
              <a:buNone/>
            </a:pPr>
            <a:r>
              <a:rPr lang="en-US" dirty="0"/>
              <a:t>		P3		          2 			       4</a:t>
            </a:r>
          </a:p>
          <a:p>
            <a:pPr marL="0" indent="0">
              <a:buNone/>
            </a:pPr>
            <a:r>
              <a:rPr lang="en-US" dirty="0"/>
              <a:t>		P4		          1			       5</a:t>
            </a:r>
          </a:p>
          <a:p>
            <a:pPr marL="0" indent="0">
              <a:buNone/>
            </a:pPr>
            <a:r>
              <a:rPr lang="en-US" dirty="0"/>
              <a:t>		P5		           5                                  2</a:t>
            </a:r>
          </a:p>
          <a:p>
            <a:pPr marL="0" indent="0">
              <a:buNone/>
            </a:pPr>
            <a:r>
              <a:rPr lang="en-US" dirty="0"/>
              <a:t>Using priority scheduling, we would schedule these processes according to the following Gantt chart</a:t>
            </a:r>
          </a:p>
          <a:p>
            <a:pPr marL="0" indent="0">
              <a:buNone/>
            </a:pPr>
            <a:endParaRPr lang="en-US" dirty="0"/>
          </a:p>
          <a:p>
            <a:endParaRPr lang="en-IN" dirty="0"/>
          </a:p>
        </p:txBody>
      </p:sp>
      <p:pic>
        <p:nvPicPr>
          <p:cNvPr id="5" name="Picture 4">
            <a:extLst>
              <a:ext uri="{FF2B5EF4-FFF2-40B4-BE49-F238E27FC236}">
                <a16:creationId xmlns:a16="http://schemas.microsoft.com/office/drawing/2014/main" xmlns="" id="{6D5F5FA6-E8C6-2C4E-B9F3-0B1D0BFA1531}"/>
              </a:ext>
            </a:extLst>
          </p:cNvPr>
          <p:cNvPicPr>
            <a:picLocks noChangeAspect="1"/>
          </p:cNvPicPr>
          <p:nvPr/>
        </p:nvPicPr>
        <p:blipFill>
          <a:blip r:embed="rId2"/>
          <a:stretch>
            <a:fillRect/>
          </a:stretch>
        </p:blipFill>
        <p:spPr>
          <a:xfrm>
            <a:off x="2590585" y="6028417"/>
            <a:ext cx="6436457" cy="797131"/>
          </a:xfrm>
          <a:prstGeom prst="rect">
            <a:avLst/>
          </a:prstGeom>
        </p:spPr>
      </p:pic>
    </p:spTree>
    <p:extLst>
      <p:ext uri="{BB962C8B-B14F-4D97-AF65-F5344CB8AC3E}">
        <p14:creationId xmlns:p14="http://schemas.microsoft.com/office/powerpoint/2010/main" val="30876128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A3CF36-0984-EE19-F70B-03E6B6068191}"/>
              </a:ext>
            </a:extLst>
          </p:cNvPr>
          <p:cNvSpPr>
            <a:spLocks noGrp="1"/>
          </p:cNvSpPr>
          <p:nvPr>
            <p:ph type="title"/>
          </p:nvPr>
        </p:nvSpPr>
        <p:spPr>
          <a:xfrm>
            <a:off x="838200" y="365125"/>
            <a:ext cx="10515600" cy="815089"/>
          </a:xfrm>
        </p:spPr>
        <p:txBody>
          <a:bodyPr/>
          <a:lstStyle/>
          <a:p>
            <a:pPr algn="ctr"/>
            <a:r>
              <a:rPr lang="en-IN" b="1" dirty="0">
                <a:solidFill>
                  <a:srgbClr val="FF0000"/>
                </a:solidFill>
              </a:rPr>
              <a:t>Priority Scheduling</a:t>
            </a:r>
            <a:endParaRPr lang="en-IN" dirty="0"/>
          </a:p>
        </p:txBody>
      </p:sp>
      <p:sp>
        <p:nvSpPr>
          <p:cNvPr id="3" name="Content Placeholder 2">
            <a:extLst>
              <a:ext uri="{FF2B5EF4-FFF2-40B4-BE49-F238E27FC236}">
                <a16:creationId xmlns:a16="http://schemas.microsoft.com/office/drawing/2014/main" xmlns="" id="{964C0E67-B996-AC21-2F74-8A6BE2B5E7B1}"/>
              </a:ext>
            </a:extLst>
          </p:cNvPr>
          <p:cNvSpPr>
            <a:spLocks noGrp="1"/>
          </p:cNvSpPr>
          <p:nvPr>
            <p:ph idx="1"/>
          </p:nvPr>
        </p:nvSpPr>
        <p:spPr>
          <a:xfrm>
            <a:off x="838200" y="1265274"/>
            <a:ext cx="10515600" cy="4911689"/>
          </a:xfrm>
        </p:spPr>
        <p:txBody>
          <a:bodyPr>
            <a:normAutofit fontScale="92500" lnSpcReduction="20000"/>
          </a:bodyPr>
          <a:lstStyle/>
          <a:p>
            <a:r>
              <a:rPr lang="en-US" dirty="0"/>
              <a:t>Priority scheduling can be either preemptive or </a:t>
            </a:r>
            <a:r>
              <a:rPr lang="en-US" dirty="0" err="1"/>
              <a:t>nonpreemptive</a:t>
            </a:r>
            <a:r>
              <a:rPr lang="en-US" dirty="0"/>
              <a:t>.</a:t>
            </a:r>
          </a:p>
          <a:p>
            <a:r>
              <a:rPr lang="en-US" dirty="0"/>
              <a:t> When a process arrives at the ready queue, its priority is compared with the priority of the currently running process. </a:t>
            </a:r>
          </a:p>
          <a:p>
            <a:r>
              <a:rPr lang="en-US" dirty="0"/>
              <a:t>A preemptive priority scheduling algorithm will preempt the CPU if the priority of the newly arrived process is higher than the priority of the currently running process. </a:t>
            </a:r>
          </a:p>
          <a:p>
            <a:r>
              <a:rPr lang="en-US" dirty="0"/>
              <a:t>A </a:t>
            </a:r>
            <a:r>
              <a:rPr lang="en-US" dirty="0" err="1"/>
              <a:t>nonpreemptive</a:t>
            </a:r>
            <a:r>
              <a:rPr lang="en-US" dirty="0"/>
              <a:t> priority scheduling algorithm will simply put the new process at the head of the ready queue.</a:t>
            </a:r>
          </a:p>
          <a:p>
            <a:r>
              <a:rPr lang="en-US" dirty="0"/>
              <a:t>A major problem with priority scheduling algorithms is </a:t>
            </a:r>
            <a:r>
              <a:rPr lang="en-US" dirty="0" err="1"/>
              <a:t>indefinit</a:t>
            </a:r>
            <a:r>
              <a:rPr lang="en-US" dirty="0"/>
              <a:t> blocking, or starvation. </a:t>
            </a:r>
          </a:p>
          <a:p>
            <a:r>
              <a:rPr lang="en-US" dirty="0"/>
              <a:t>A process that is ready to run but waiting for the CPU can be considered blocked. </a:t>
            </a:r>
          </a:p>
          <a:p>
            <a:r>
              <a:rPr lang="en-US" dirty="0"/>
              <a:t>A priority scheduling algorithm can leave some low priority processes waiting indefinitely</a:t>
            </a:r>
            <a:endParaRPr lang="en-IN" dirty="0"/>
          </a:p>
        </p:txBody>
      </p:sp>
    </p:spTree>
    <p:extLst>
      <p:ext uri="{BB962C8B-B14F-4D97-AF65-F5344CB8AC3E}">
        <p14:creationId xmlns:p14="http://schemas.microsoft.com/office/powerpoint/2010/main" val="108914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734A9-EE47-88FF-D8D8-8E6973A20523}"/>
              </a:ext>
            </a:extLst>
          </p:cNvPr>
          <p:cNvSpPr>
            <a:spLocks noGrp="1"/>
          </p:cNvSpPr>
          <p:nvPr>
            <p:ph type="title"/>
          </p:nvPr>
        </p:nvSpPr>
        <p:spPr/>
        <p:txBody>
          <a:bodyPr/>
          <a:lstStyle/>
          <a:p>
            <a:r>
              <a:rPr lang="en-IN" b="1" dirty="0">
                <a:solidFill>
                  <a:srgbClr val="FF0000"/>
                </a:solidFill>
              </a:rPr>
              <a:t>Priority Scheduling</a:t>
            </a:r>
            <a:endParaRPr lang="en-IN" dirty="0"/>
          </a:p>
        </p:txBody>
      </p:sp>
      <p:sp>
        <p:nvSpPr>
          <p:cNvPr id="3" name="Content Placeholder 2">
            <a:extLst>
              <a:ext uri="{FF2B5EF4-FFF2-40B4-BE49-F238E27FC236}">
                <a16:creationId xmlns:a16="http://schemas.microsoft.com/office/drawing/2014/main" xmlns="" id="{2CBFB1E5-5289-D439-6B8B-E3A27EFA3C2E}"/>
              </a:ext>
            </a:extLst>
          </p:cNvPr>
          <p:cNvSpPr>
            <a:spLocks noGrp="1"/>
          </p:cNvSpPr>
          <p:nvPr>
            <p:ph idx="1"/>
          </p:nvPr>
        </p:nvSpPr>
        <p:spPr/>
        <p:txBody>
          <a:bodyPr/>
          <a:lstStyle/>
          <a:p>
            <a:r>
              <a:rPr lang="en-US" dirty="0"/>
              <a:t>A solution to the problem of indefinite blockage of low-priority processes is aging. </a:t>
            </a:r>
          </a:p>
          <a:p>
            <a:r>
              <a:rPr lang="en-US" dirty="0"/>
              <a:t>Aging involves gradually increasing the priority of processes that waiting the system for a long time. </a:t>
            </a:r>
          </a:p>
          <a:p>
            <a:r>
              <a:rPr lang="en-US" dirty="0"/>
              <a:t>Another option is to combine round-robin and priority scheduling in such a way that the system executes the highest-priority process and runs processes with the same priority using round-robin scheduling.</a:t>
            </a:r>
          </a:p>
          <a:p>
            <a:pPr marL="0" indent="0">
              <a:buNone/>
            </a:pPr>
            <a:endParaRPr lang="en-IN" dirty="0"/>
          </a:p>
        </p:txBody>
      </p:sp>
    </p:spTree>
    <p:extLst>
      <p:ext uri="{BB962C8B-B14F-4D97-AF65-F5344CB8AC3E}">
        <p14:creationId xmlns:p14="http://schemas.microsoft.com/office/powerpoint/2010/main" val="1908537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7F42E6-600C-6506-FE10-8350238518C6}"/>
              </a:ext>
            </a:extLst>
          </p:cNvPr>
          <p:cNvSpPr>
            <a:spLocks noGrp="1"/>
          </p:cNvSpPr>
          <p:nvPr>
            <p:ph type="title"/>
          </p:nvPr>
        </p:nvSpPr>
        <p:spPr/>
        <p:txBody>
          <a:bodyPr/>
          <a:lstStyle/>
          <a:p>
            <a:pPr algn="ctr"/>
            <a:r>
              <a:rPr lang="en-IN" b="1" dirty="0">
                <a:solidFill>
                  <a:srgbClr val="FF0000"/>
                </a:solidFill>
              </a:rPr>
              <a:t>Computer-System Architecture</a:t>
            </a:r>
          </a:p>
        </p:txBody>
      </p:sp>
      <p:sp>
        <p:nvSpPr>
          <p:cNvPr id="3" name="Content Placeholder 2">
            <a:extLst>
              <a:ext uri="{FF2B5EF4-FFF2-40B4-BE49-F238E27FC236}">
                <a16:creationId xmlns:a16="http://schemas.microsoft.com/office/drawing/2014/main" xmlns="" id="{F584693A-2FB9-F62B-AE3C-C0F7A50449D7}"/>
              </a:ext>
            </a:extLst>
          </p:cNvPr>
          <p:cNvSpPr>
            <a:spLocks noGrp="1"/>
          </p:cNvSpPr>
          <p:nvPr>
            <p:ph idx="1"/>
          </p:nvPr>
        </p:nvSpPr>
        <p:spPr/>
        <p:txBody>
          <a:bodyPr/>
          <a:lstStyle/>
          <a:p>
            <a:r>
              <a:rPr lang="en-IN" dirty="0"/>
              <a:t>Single-Processor Systems</a:t>
            </a:r>
          </a:p>
          <a:p>
            <a:r>
              <a:rPr lang="en-IN" dirty="0"/>
              <a:t>Multiprocessor Systems</a:t>
            </a:r>
          </a:p>
          <a:p>
            <a:r>
              <a:rPr lang="en-IN" dirty="0"/>
              <a:t>Clustered Systems</a:t>
            </a:r>
          </a:p>
        </p:txBody>
      </p:sp>
    </p:spTree>
    <p:extLst>
      <p:ext uri="{BB962C8B-B14F-4D97-AF65-F5344CB8AC3E}">
        <p14:creationId xmlns:p14="http://schemas.microsoft.com/office/powerpoint/2010/main" val="30161646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114F98-CAF9-FE8E-C77F-83BC7F9007E5}"/>
              </a:ext>
            </a:extLst>
          </p:cNvPr>
          <p:cNvSpPr>
            <a:spLocks noGrp="1"/>
          </p:cNvSpPr>
          <p:nvPr>
            <p:ph type="title"/>
          </p:nvPr>
        </p:nvSpPr>
        <p:spPr/>
        <p:txBody>
          <a:bodyPr/>
          <a:lstStyle/>
          <a:p>
            <a:pPr algn="ctr"/>
            <a:r>
              <a:rPr lang="en-IN" b="1" dirty="0">
                <a:solidFill>
                  <a:srgbClr val="FF0000"/>
                </a:solidFill>
              </a:rPr>
              <a:t>Example</a:t>
            </a:r>
          </a:p>
        </p:txBody>
      </p:sp>
      <p:sp>
        <p:nvSpPr>
          <p:cNvPr id="3" name="Content Placeholder 2">
            <a:extLst>
              <a:ext uri="{FF2B5EF4-FFF2-40B4-BE49-F238E27FC236}">
                <a16:creationId xmlns:a16="http://schemas.microsoft.com/office/drawing/2014/main" xmlns="" id="{B2CFE967-44F2-7C00-298C-C0D7028D8C12}"/>
              </a:ext>
            </a:extLst>
          </p:cNvPr>
          <p:cNvSpPr>
            <a:spLocks noGrp="1"/>
          </p:cNvSpPr>
          <p:nvPr>
            <p:ph idx="1"/>
          </p:nvPr>
        </p:nvSpPr>
        <p:spPr>
          <a:xfrm>
            <a:off x="838200" y="1477926"/>
            <a:ext cx="10515600" cy="4699037"/>
          </a:xfrm>
        </p:spPr>
        <p:txBody>
          <a:bodyPr>
            <a:normAutofit/>
          </a:bodyPr>
          <a:lstStyle/>
          <a:p>
            <a:pPr marL="0" indent="0">
              <a:buNone/>
            </a:pPr>
            <a:r>
              <a:rPr lang="en-US" dirty="0"/>
              <a:t>Using the following set of processes, with the burst time in milli </a:t>
            </a:r>
          </a:p>
          <a:p>
            <a:pPr marL="0" indent="0">
              <a:buNone/>
            </a:pPr>
            <a:r>
              <a:rPr lang="en-US" dirty="0"/>
              <a:t>seconds:</a:t>
            </a:r>
          </a:p>
          <a:p>
            <a:pPr marL="0" indent="0">
              <a:buNone/>
            </a:pPr>
            <a:r>
              <a:rPr lang="en-US" dirty="0"/>
              <a:t>			Process 	Burst Time 		Priority</a:t>
            </a:r>
          </a:p>
          <a:p>
            <a:pPr marL="0" indent="0">
              <a:buNone/>
            </a:pPr>
            <a:r>
              <a:rPr lang="en-US" dirty="0"/>
              <a:t>			P1 		   4 			   3</a:t>
            </a:r>
          </a:p>
          <a:p>
            <a:pPr marL="0" indent="0">
              <a:buNone/>
            </a:pPr>
            <a:r>
              <a:rPr lang="en-US" dirty="0"/>
              <a:t>			P2 		    5			   2</a:t>
            </a:r>
          </a:p>
          <a:p>
            <a:pPr marL="0" indent="0">
              <a:buNone/>
            </a:pPr>
            <a:r>
              <a:rPr lang="en-US" dirty="0"/>
              <a:t>			P3 		    8 			   2</a:t>
            </a:r>
          </a:p>
          <a:p>
            <a:pPr marL="0" indent="0">
              <a:buNone/>
            </a:pPr>
            <a:r>
              <a:rPr lang="en-US" dirty="0"/>
              <a:t>			P4 		    7 			   1</a:t>
            </a:r>
          </a:p>
          <a:p>
            <a:pPr marL="0" indent="0">
              <a:buNone/>
            </a:pPr>
            <a:r>
              <a:rPr lang="en-US" dirty="0"/>
              <a:t>			P5 		    3 			   3</a:t>
            </a:r>
            <a:endParaRPr lang="en-IN" dirty="0"/>
          </a:p>
        </p:txBody>
      </p:sp>
      <p:pic>
        <p:nvPicPr>
          <p:cNvPr id="5" name="Picture 4">
            <a:extLst>
              <a:ext uri="{FF2B5EF4-FFF2-40B4-BE49-F238E27FC236}">
                <a16:creationId xmlns:a16="http://schemas.microsoft.com/office/drawing/2014/main" xmlns="" id="{A34750A9-D614-37D5-A577-F2F97323EFEA}"/>
              </a:ext>
            </a:extLst>
          </p:cNvPr>
          <p:cNvPicPr>
            <a:picLocks noChangeAspect="1"/>
          </p:cNvPicPr>
          <p:nvPr/>
        </p:nvPicPr>
        <p:blipFill>
          <a:blip r:embed="rId2"/>
          <a:stretch>
            <a:fillRect/>
          </a:stretch>
        </p:blipFill>
        <p:spPr>
          <a:xfrm>
            <a:off x="2838893" y="5459376"/>
            <a:ext cx="6358270" cy="717587"/>
          </a:xfrm>
          <a:prstGeom prst="rect">
            <a:avLst/>
          </a:prstGeom>
        </p:spPr>
      </p:pic>
    </p:spTree>
    <p:extLst>
      <p:ext uri="{BB962C8B-B14F-4D97-AF65-F5344CB8AC3E}">
        <p14:creationId xmlns:p14="http://schemas.microsoft.com/office/powerpoint/2010/main" val="10134545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3CF7B9-A0DF-C91F-8157-5074C3F2994B}"/>
              </a:ext>
            </a:extLst>
          </p:cNvPr>
          <p:cNvSpPr>
            <a:spLocks noGrp="1"/>
          </p:cNvSpPr>
          <p:nvPr>
            <p:ph type="title"/>
          </p:nvPr>
        </p:nvSpPr>
        <p:spPr/>
        <p:txBody>
          <a:bodyPr/>
          <a:lstStyle/>
          <a:p>
            <a:pPr algn="ctr"/>
            <a:r>
              <a:rPr lang="en-IN" b="1" dirty="0">
                <a:solidFill>
                  <a:srgbClr val="FF0000"/>
                </a:solidFill>
              </a:rPr>
              <a:t>Multilevel Queue Scheduling</a:t>
            </a:r>
          </a:p>
        </p:txBody>
      </p:sp>
      <p:sp>
        <p:nvSpPr>
          <p:cNvPr id="3" name="Content Placeholder 2">
            <a:extLst>
              <a:ext uri="{FF2B5EF4-FFF2-40B4-BE49-F238E27FC236}">
                <a16:creationId xmlns:a16="http://schemas.microsoft.com/office/drawing/2014/main" xmlns="" id="{3C007F55-24B6-C923-CCEE-F38667995FF8}"/>
              </a:ext>
            </a:extLst>
          </p:cNvPr>
          <p:cNvSpPr>
            <a:spLocks noGrp="1"/>
          </p:cNvSpPr>
          <p:nvPr>
            <p:ph idx="1"/>
          </p:nvPr>
        </p:nvSpPr>
        <p:spPr/>
        <p:txBody>
          <a:bodyPr>
            <a:normAutofit/>
          </a:bodyPr>
          <a:lstStyle/>
          <a:p>
            <a:r>
              <a:rPr lang="en-US" dirty="0"/>
              <a:t>it is often easier to have separate queues for each distinct priority, and priority scheduling simply schedules the process in the highest-priority queue. </a:t>
            </a:r>
          </a:p>
          <a:p>
            <a:r>
              <a:rPr lang="en-US" dirty="0"/>
              <a:t>Multilevel queue   works well when priority scheduling is combined with round-robin: </a:t>
            </a:r>
          </a:p>
          <a:p>
            <a:pPr marL="457200" lvl="1" indent="0">
              <a:buNone/>
            </a:pPr>
            <a:r>
              <a:rPr lang="en-US" dirty="0"/>
              <a:t>If there are multiple processes in the highest-priority queue, they are executed in round-robin order. In the most generalized form of this approach, a priority is</a:t>
            </a:r>
          </a:p>
          <a:p>
            <a:pPr marL="457200" lvl="1" indent="0">
              <a:buNone/>
            </a:pPr>
            <a:r>
              <a:rPr lang="en-US" dirty="0"/>
              <a:t>assigned statically to each process, and a process remains in the same queue</a:t>
            </a:r>
          </a:p>
          <a:p>
            <a:pPr marL="457200" lvl="1" indent="0">
              <a:buNone/>
            </a:pPr>
            <a:r>
              <a:rPr lang="en-US" dirty="0"/>
              <a:t>for the duration of its runtime.</a:t>
            </a:r>
            <a:endParaRPr lang="en-IN" dirty="0"/>
          </a:p>
        </p:txBody>
      </p:sp>
    </p:spTree>
    <p:extLst>
      <p:ext uri="{BB962C8B-B14F-4D97-AF65-F5344CB8AC3E}">
        <p14:creationId xmlns:p14="http://schemas.microsoft.com/office/powerpoint/2010/main" val="2231762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FF053-B20E-2513-D9FC-C0FBFE5D8A53}"/>
              </a:ext>
            </a:extLst>
          </p:cNvPr>
          <p:cNvSpPr>
            <a:spLocks noGrp="1"/>
          </p:cNvSpPr>
          <p:nvPr>
            <p:ph type="title"/>
          </p:nvPr>
        </p:nvSpPr>
        <p:spPr/>
        <p:txBody>
          <a:bodyPr/>
          <a:lstStyle/>
          <a:p>
            <a:pPr algn="ctr"/>
            <a:r>
              <a:rPr lang="en-IN" b="1" dirty="0">
                <a:solidFill>
                  <a:srgbClr val="FF0000"/>
                </a:solidFill>
              </a:rPr>
              <a:t>Multilevel Queue Scheduling</a:t>
            </a:r>
            <a:endParaRPr lang="en-IN" dirty="0"/>
          </a:p>
        </p:txBody>
      </p:sp>
      <p:pic>
        <p:nvPicPr>
          <p:cNvPr id="5" name="Content Placeholder 4">
            <a:extLst>
              <a:ext uri="{FF2B5EF4-FFF2-40B4-BE49-F238E27FC236}">
                <a16:creationId xmlns:a16="http://schemas.microsoft.com/office/drawing/2014/main" xmlns="" id="{A453FB70-6253-967E-65AE-33CC28F6F7E5}"/>
              </a:ext>
            </a:extLst>
          </p:cNvPr>
          <p:cNvPicPr>
            <a:picLocks noGrp="1" noChangeAspect="1"/>
          </p:cNvPicPr>
          <p:nvPr>
            <p:ph idx="1"/>
          </p:nvPr>
        </p:nvPicPr>
        <p:blipFill>
          <a:blip r:embed="rId2"/>
          <a:stretch>
            <a:fillRect/>
          </a:stretch>
        </p:blipFill>
        <p:spPr>
          <a:xfrm>
            <a:off x="1138043" y="1966004"/>
            <a:ext cx="4220765" cy="3764945"/>
          </a:xfrm>
        </p:spPr>
      </p:pic>
      <p:pic>
        <p:nvPicPr>
          <p:cNvPr id="7" name="Picture 6">
            <a:extLst>
              <a:ext uri="{FF2B5EF4-FFF2-40B4-BE49-F238E27FC236}">
                <a16:creationId xmlns:a16="http://schemas.microsoft.com/office/drawing/2014/main" xmlns="" id="{E2281216-F0F5-21FA-6A9E-70CAE9A0EF99}"/>
              </a:ext>
            </a:extLst>
          </p:cNvPr>
          <p:cNvPicPr>
            <a:picLocks noChangeAspect="1"/>
          </p:cNvPicPr>
          <p:nvPr/>
        </p:nvPicPr>
        <p:blipFill>
          <a:blip r:embed="rId3"/>
          <a:stretch>
            <a:fillRect/>
          </a:stretch>
        </p:blipFill>
        <p:spPr>
          <a:xfrm>
            <a:off x="6722912" y="1993375"/>
            <a:ext cx="4445228" cy="3886429"/>
          </a:xfrm>
          <a:prstGeom prst="rect">
            <a:avLst/>
          </a:prstGeom>
        </p:spPr>
      </p:pic>
    </p:spTree>
    <p:extLst>
      <p:ext uri="{BB962C8B-B14F-4D97-AF65-F5344CB8AC3E}">
        <p14:creationId xmlns:p14="http://schemas.microsoft.com/office/powerpoint/2010/main" val="2989823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7F1BB-45DA-8588-CDA5-56D41163F7B2}"/>
              </a:ext>
            </a:extLst>
          </p:cNvPr>
          <p:cNvSpPr>
            <a:spLocks noGrp="1"/>
          </p:cNvSpPr>
          <p:nvPr>
            <p:ph type="title"/>
          </p:nvPr>
        </p:nvSpPr>
        <p:spPr/>
        <p:txBody>
          <a:bodyPr/>
          <a:lstStyle/>
          <a:p>
            <a:pPr algn="ctr"/>
            <a:r>
              <a:rPr lang="en-IN" b="1" dirty="0">
                <a:solidFill>
                  <a:srgbClr val="FF0000"/>
                </a:solidFill>
              </a:rPr>
              <a:t>Multilevel Feedback Queue Scheduling</a:t>
            </a:r>
          </a:p>
        </p:txBody>
      </p:sp>
      <p:sp>
        <p:nvSpPr>
          <p:cNvPr id="3" name="Content Placeholder 2">
            <a:extLst>
              <a:ext uri="{FF2B5EF4-FFF2-40B4-BE49-F238E27FC236}">
                <a16:creationId xmlns:a16="http://schemas.microsoft.com/office/drawing/2014/main" xmlns="" id="{7B3B4DE0-29B8-9931-04AA-AB920DEFCD06}"/>
              </a:ext>
            </a:extLst>
          </p:cNvPr>
          <p:cNvSpPr>
            <a:spLocks noGrp="1"/>
          </p:cNvSpPr>
          <p:nvPr>
            <p:ph idx="1"/>
          </p:nvPr>
        </p:nvSpPr>
        <p:spPr/>
        <p:txBody>
          <a:bodyPr>
            <a:normAutofit lnSpcReduction="10000"/>
          </a:bodyPr>
          <a:lstStyle/>
          <a:p>
            <a:r>
              <a:rPr lang="en-US" dirty="0"/>
              <a:t>The multilevel feedback queue scheduling algorithm  allows a process to move between queues. </a:t>
            </a:r>
          </a:p>
          <a:p>
            <a:r>
              <a:rPr lang="en-US" dirty="0"/>
              <a:t>The idea is to separate processes according to the characteristics of their CPU bursts. </a:t>
            </a:r>
          </a:p>
          <a:p>
            <a:r>
              <a:rPr lang="en-US" dirty="0"/>
              <a:t>If a process uses too much CPU time, it will be moved to a lower-priority queue. This scheme leaves I/O -bound and interactive processes—which are typically characterized by short CPU bursts —in the higher-priority queues. </a:t>
            </a:r>
          </a:p>
          <a:p>
            <a:r>
              <a:rPr lang="en-US" dirty="0"/>
              <a:t>In addition, a process that waits too long in a lower-priority queue may be moved to a higher-priority queue. This form of aging prevents starvation.</a:t>
            </a:r>
            <a:endParaRPr lang="en-IN" dirty="0"/>
          </a:p>
        </p:txBody>
      </p:sp>
    </p:spTree>
    <p:extLst>
      <p:ext uri="{BB962C8B-B14F-4D97-AF65-F5344CB8AC3E}">
        <p14:creationId xmlns:p14="http://schemas.microsoft.com/office/powerpoint/2010/main" val="3105323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3107BF-22CF-F43E-4B7A-D693B3387BB1}"/>
              </a:ext>
            </a:extLst>
          </p:cNvPr>
          <p:cNvSpPr>
            <a:spLocks noGrp="1"/>
          </p:cNvSpPr>
          <p:nvPr>
            <p:ph type="title"/>
          </p:nvPr>
        </p:nvSpPr>
        <p:spPr/>
        <p:txBody>
          <a:bodyPr/>
          <a:lstStyle/>
          <a:p>
            <a:pPr algn="ctr"/>
            <a:r>
              <a:rPr lang="en-IN" b="1" dirty="0">
                <a:solidFill>
                  <a:srgbClr val="FF0000"/>
                </a:solidFill>
              </a:rPr>
              <a:t>Multilevel Feedback Queue Scheduling</a:t>
            </a:r>
            <a:endParaRPr lang="en-IN" dirty="0"/>
          </a:p>
        </p:txBody>
      </p:sp>
      <p:pic>
        <p:nvPicPr>
          <p:cNvPr id="5" name="Content Placeholder 4">
            <a:extLst>
              <a:ext uri="{FF2B5EF4-FFF2-40B4-BE49-F238E27FC236}">
                <a16:creationId xmlns:a16="http://schemas.microsoft.com/office/drawing/2014/main" xmlns="" id="{984709B5-666D-906C-3CCF-AD21BED5C45A}"/>
              </a:ext>
            </a:extLst>
          </p:cNvPr>
          <p:cNvPicPr>
            <a:picLocks noGrp="1" noChangeAspect="1"/>
          </p:cNvPicPr>
          <p:nvPr>
            <p:ph idx="1"/>
          </p:nvPr>
        </p:nvPicPr>
        <p:blipFill>
          <a:blip r:embed="rId2"/>
          <a:stretch>
            <a:fillRect/>
          </a:stretch>
        </p:blipFill>
        <p:spPr>
          <a:xfrm>
            <a:off x="2881423" y="1499191"/>
            <a:ext cx="5390707" cy="3870251"/>
          </a:xfrm>
        </p:spPr>
      </p:pic>
    </p:spTree>
    <p:extLst>
      <p:ext uri="{BB962C8B-B14F-4D97-AF65-F5344CB8AC3E}">
        <p14:creationId xmlns:p14="http://schemas.microsoft.com/office/powerpoint/2010/main" val="39597451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D1FFA2-742E-A8BE-B91E-82E6BDC0FA08}"/>
              </a:ext>
            </a:extLst>
          </p:cNvPr>
          <p:cNvSpPr>
            <a:spLocks noGrp="1"/>
          </p:cNvSpPr>
          <p:nvPr>
            <p:ph type="title"/>
          </p:nvPr>
        </p:nvSpPr>
        <p:spPr/>
        <p:txBody>
          <a:bodyPr/>
          <a:lstStyle/>
          <a:p>
            <a:pPr algn="ctr"/>
            <a:r>
              <a:rPr lang="en-IN" b="1" dirty="0">
                <a:solidFill>
                  <a:srgbClr val="FF0000"/>
                </a:solidFill>
              </a:rPr>
              <a:t>Multilevel Feedback Queue Scheduling</a:t>
            </a:r>
            <a:endParaRPr lang="en-IN" dirty="0"/>
          </a:p>
        </p:txBody>
      </p:sp>
      <p:sp>
        <p:nvSpPr>
          <p:cNvPr id="3" name="Content Placeholder 2">
            <a:extLst>
              <a:ext uri="{FF2B5EF4-FFF2-40B4-BE49-F238E27FC236}">
                <a16:creationId xmlns:a16="http://schemas.microsoft.com/office/drawing/2014/main" xmlns="" id="{8DA9834B-2307-4685-2F16-245A72FBC807}"/>
              </a:ext>
            </a:extLst>
          </p:cNvPr>
          <p:cNvSpPr>
            <a:spLocks noGrp="1"/>
          </p:cNvSpPr>
          <p:nvPr>
            <p:ph idx="1"/>
          </p:nvPr>
        </p:nvSpPr>
        <p:spPr/>
        <p:txBody>
          <a:bodyPr>
            <a:normAutofit fontScale="92500" lnSpcReduction="20000"/>
          </a:bodyPr>
          <a:lstStyle/>
          <a:p>
            <a:pPr marL="0" indent="0">
              <a:buNone/>
            </a:pPr>
            <a:r>
              <a:rPr lang="en-US" dirty="0"/>
              <a:t>In general, a multilevel feedback queue scheduler is defined by the following parameters:</a:t>
            </a:r>
          </a:p>
          <a:p>
            <a:pPr marL="0" indent="0">
              <a:buNone/>
            </a:pPr>
            <a:endParaRPr lang="en-US" dirty="0"/>
          </a:p>
          <a:p>
            <a:pPr marL="0" indent="0">
              <a:buNone/>
            </a:pPr>
            <a:r>
              <a:rPr lang="en-US" dirty="0"/>
              <a:t>• The number of queues</a:t>
            </a:r>
          </a:p>
          <a:p>
            <a:pPr marL="0" indent="0">
              <a:buNone/>
            </a:pPr>
            <a:r>
              <a:rPr lang="en-US" dirty="0"/>
              <a:t>• The scheduling algorithm for each queue</a:t>
            </a:r>
          </a:p>
          <a:p>
            <a:pPr marL="0" indent="0">
              <a:buNone/>
            </a:pPr>
            <a:r>
              <a:rPr lang="en-US" dirty="0"/>
              <a:t>• The method used to determine when to upgrade a process to a higher priority queue</a:t>
            </a:r>
          </a:p>
          <a:p>
            <a:pPr marL="0" indent="0">
              <a:buNone/>
            </a:pPr>
            <a:r>
              <a:rPr lang="en-US" dirty="0"/>
              <a:t>• The method used to determine when to demote a process to a lower-priority queue</a:t>
            </a:r>
          </a:p>
          <a:p>
            <a:pPr marL="0" indent="0">
              <a:buNone/>
            </a:pPr>
            <a:r>
              <a:rPr lang="en-US" dirty="0"/>
              <a:t>• The method used to determine which queue a process will enter when that</a:t>
            </a:r>
          </a:p>
          <a:p>
            <a:pPr marL="0" indent="0">
              <a:buNone/>
            </a:pPr>
            <a:r>
              <a:rPr lang="en-US" dirty="0"/>
              <a:t>process needs service</a:t>
            </a:r>
            <a:endParaRPr lang="en-IN" dirty="0"/>
          </a:p>
        </p:txBody>
      </p:sp>
    </p:spTree>
    <p:extLst>
      <p:ext uri="{BB962C8B-B14F-4D97-AF65-F5344CB8AC3E}">
        <p14:creationId xmlns:p14="http://schemas.microsoft.com/office/powerpoint/2010/main" val="557537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C82EF7-B690-855D-A71F-5B25E2B8595E}"/>
              </a:ext>
            </a:extLst>
          </p:cNvPr>
          <p:cNvSpPr>
            <a:spLocks noGrp="1"/>
          </p:cNvSpPr>
          <p:nvPr>
            <p:ph type="title"/>
          </p:nvPr>
        </p:nvSpPr>
        <p:spPr>
          <a:xfrm>
            <a:off x="838200" y="365126"/>
            <a:ext cx="10515600" cy="761926"/>
          </a:xfrm>
        </p:spPr>
        <p:txBody>
          <a:bodyPr/>
          <a:lstStyle/>
          <a:p>
            <a:pPr algn="ctr"/>
            <a:r>
              <a:rPr lang="en-IN" b="1" dirty="0">
                <a:solidFill>
                  <a:srgbClr val="FF0000"/>
                </a:solidFill>
              </a:rPr>
              <a:t>File System</a:t>
            </a:r>
          </a:p>
        </p:txBody>
      </p:sp>
      <p:sp>
        <p:nvSpPr>
          <p:cNvPr id="3" name="Content Placeholder 2">
            <a:extLst>
              <a:ext uri="{FF2B5EF4-FFF2-40B4-BE49-F238E27FC236}">
                <a16:creationId xmlns:a16="http://schemas.microsoft.com/office/drawing/2014/main" xmlns="" id="{82C57BA0-C2E8-BA99-D250-5B83742FF7D5}"/>
              </a:ext>
            </a:extLst>
          </p:cNvPr>
          <p:cNvSpPr>
            <a:spLocks noGrp="1"/>
          </p:cNvSpPr>
          <p:nvPr>
            <p:ph idx="1"/>
          </p:nvPr>
        </p:nvSpPr>
        <p:spPr>
          <a:xfrm>
            <a:off x="838200" y="1435395"/>
            <a:ext cx="10515600" cy="4741568"/>
          </a:xfrm>
        </p:spPr>
        <p:txBody>
          <a:bodyPr>
            <a:normAutofit fontScale="85000" lnSpcReduction="10000"/>
          </a:bodyPr>
          <a:lstStyle/>
          <a:p>
            <a:r>
              <a:rPr lang="en-US" dirty="0"/>
              <a:t>A file is a collection of related information defined by its creator. </a:t>
            </a:r>
          </a:p>
          <a:p>
            <a:r>
              <a:rPr lang="en-US" dirty="0"/>
              <a:t>Files are mapped by the operating system onto physical mass-storage devices.</a:t>
            </a:r>
          </a:p>
          <a:p>
            <a:r>
              <a:rPr lang="en-US" dirty="0"/>
              <a:t> A file system describes how files are mapped onto physical devices, as well as how they are accessed and manipulated by both users and programs.</a:t>
            </a:r>
          </a:p>
          <a:p>
            <a:r>
              <a:rPr lang="en-US" dirty="0"/>
              <a:t>File systems must be designed for efficient access , sharing and remote access.</a:t>
            </a:r>
          </a:p>
          <a:p>
            <a:r>
              <a:rPr lang="en-US" dirty="0"/>
              <a:t>File system is the most visible aspect of a general-purpose operating system. It provides the mechanism for on-line storage of and access to both data and programs of the operating system and all the users of the computer system. </a:t>
            </a:r>
          </a:p>
          <a:p>
            <a:r>
              <a:rPr lang="en-US" dirty="0"/>
              <a:t>The file system consists of two distinct parts: </a:t>
            </a:r>
          </a:p>
          <a:p>
            <a:pPr lvl="1"/>
            <a:r>
              <a:rPr lang="en-US" sz="2800" dirty="0">
                <a:solidFill>
                  <a:srgbClr val="00B050"/>
                </a:solidFill>
              </a:rPr>
              <a:t> A collection of files, each storing related data</a:t>
            </a:r>
          </a:p>
          <a:p>
            <a:pPr lvl="1"/>
            <a:r>
              <a:rPr lang="en-US" sz="2800" dirty="0">
                <a:solidFill>
                  <a:srgbClr val="00B050"/>
                </a:solidFill>
              </a:rPr>
              <a:t>A directory structure, which organizes and provides information about all the files in the system. </a:t>
            </a:r>
            <a:endParaRPr lang="en-IN" sz="2800" dirty="0">
              <a:solidFill>
                <a:srgbClr val="00B050"/>
              </a:solidFill>
            </a:endParaRPr>
          </a:p>
        </p:txBody>
      </p:sp>
    </p:spTree>
    <p:extLst>
      <p:ext uri="{BB962C8B-B14F-4D97-AF65-F5344CB8AC3E}">
        <p14:creationId xmlns:p14="http://schemas.microsoft.com/office/powerpoint/2010/main" val="11873697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26D83-42B0-B4FC-017F-0D98AA4F2A7D}"/>
              </a:ext>
            </a:extLst>
          </p:cNvPr>
          <p:cNvSpPr>
            <a:spLocks noGrp="1"/>
          </p:cNvSpPr>
          <p:nvPr>
            <p:ph type="title"/>
          </p:nvPr>
        </p:nvSpPr>
        <p:spPr/>
        <p:txBody>
          <a:bodyPr/>
          <a:lstStyle/>
          <a:p>
            <a:pPr algn="ctr"/>
            <a:r>
              <a:rPr lang="en-IN" b="1" dirty="0">
                <a:solidFill>
                  <a:srgbClr val="FF0000"/>
                </a:solidFill>
              </a:rPr>
              <a:t>Concept of File</a:t>
            </a:r>
            <a:endParaRPr lang="en-IN" dirty="0"/>
          </a:p>
        </p:txBody>
      </p:sp>
      <p:sp>
        <p:nvSpPr>
          <p:cNvPr id="3" name="Content Placeholder 2">
            <a:extLst>
              <a:ext uri="{FF2B5EF4-FFF2-40B4-BE49-F238E27FC236}">
                <a16:creationId xmlns:a16="http://schemas.microsoft.com/office/drawing/2014/main" xmlns="" id="{0B858BD3-4450-CAA4-677E-764A4BB09564}"/>
              </a:ext>
            </a:extLst>
          </p:cNvPr>
          <p:cNvSpPr>
            <a:spLocks noGrp="1"/>
          </p:cNvSpPr>
          <p:nvPr>
            <p:ph idx="1"/>
          </p:nvPr>
        </p:nvSpPr>
        <p:spPr/>
        <p:txBody>
          <a:bodyPr/>
          <a:lstStyle/>
          <a:p>
            <a:r>
              <a:rPr lang="en-US" dirty="0"/>
              <a:t>File is a logical storage unit provided by operating system by abstracting the physical properties of its storage devices.</a:t>
            </a:r>
          </a:p>
          <a:p>
            <a:r>
              <a:rPr lang="en-US" dirty="0"/>
              <a:t>From a user’s perspective, a file is the smallest allotment of logical secondary storage.  Data cannot be written to secondary storage unless they are within a file.</a:t>
            </a:r>
          </a:p>
          <a:p>
            <a:r>
              <a:rPr lang="en-US" dirty="0"/>
              <a:t>Files  are so general purpose, their use has stretched beyond its original confines. </a:t>
            </a:r>
          </a:p>
          <a:p>
            <a:endParaRPr lang="en-US" dirty="0"/>
          </a:p>
          <a:p>
            <a:endParaRPr lang="en-IN" dirty="0"/>
          </a:p>
        </p:txBody>
      </p:sp>
    </p:spTree>
    <p:extLst>
      <p:ext uri="{BB962C8B-B14F-4D97-AF65-F5344CB8AC3E}">
        <p14:creationId xmlns:p14="http://schemas.microsoft.com/office/powerpoint/2010/main" val="36718450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39347-6546-8A20-0E24-2D9BD5C409D1}"/>
              </a:ext>
            </a:extLst>
          </p:cNvPr>
          <p:cNvSpPr>
            <a:spLocks noGrp="1"/>
          </p:cNvSpPr>
          <p:nvPr>
            <p:ph type="title"/>
          </p:nvPr>
        </p:nvSpPr>
        <p:spPr>
          <a:xfrm>
            <a:off x="838200" y="365125"/>
            <a:ext cx="10515600" cy="740661"/>
          </a:xfrm>
        </p:spPr>
        <p:txBody>
          <a:bodyPr/>
          <a:lstStyle/>
          <a:p>
            <a:pPr algn="ctr"/>
            <a:r>
              <a:rPr lang="en-IN" b="1" dirty="0">
                <a:solidFill>
                  <a:srgbClr val="FF0000"/>
                </a:solidFill>
              </a:rPr>
              <a:t>File Attributes</a:t>
            </a:r>
          </a:p>
        </p:txBody>
      </p:sp>
      <p:sp>
        <p:nvSpPr>
          <p:cNvPr id="3" name="Content Placeholder 2">
            <a:extLst>
              <a:ext uri="{FF2B5EF4-FFF2-40B4-BE49-F238E27FC236}">
                <a16:creationId xmlns:a16="http://schemas.microsoft.com/office/drawing/2014/main" xmlns="" id="{429478EB-85C2-0101-77B4-2707CBB16FB5}"/>
              </a:ext>
            </a:extLst>
          </p:cNvPr>
          <p:cNvSpPr>
            <a:spLocks noGrp="1"/>
          </p:cNvSpPr>
          <p:nvPr>
            <p:ph idx="1"/>
          </p:nvPr>
        </p:nvSpPr>
        <p:spPr>
          <a:xfrm>
            <a:off x="838200" y="1392865"/>
            <a:ext cx="10515600" cy="4784098"/>
          </a:xfrm>
        </p:spPr>
        <p:txBody>
          <a:bodyPr>
            <a:normAutofit fontScale="85000" lnSpcReduction="20000"/>
          </a:bodyPr>
          <a:lstStyle/>
          <a:p>
            <a:r>
              <a:rPr lang="en-US" b="1" dirty="0">
                <a:solidFill>
                  <a:srgbClr val="FF0000"/>
                </a:solidFill>
              </a:rPr>
              <a:t>Name : </a:t>
            </a:r>
            <a:r>
              <a:rPr lang="en-US" dirty="0"/>
              <a:t>The symbolic file name is the only information kept in human readable form.</a:t>
            </a:r>
          </a:p>
          <a:p>
            <a:r>
              <a:rPr lang="en-US" b="1" dirty="0">
                <a:solidFill>
                  <a:srgbClr val="FF0000"/>
                </a:solidFill>
              </a:rPr>
              <a:t>Identities :</a:t>
            </a:r>
            <a:r>
              <a:rPr lang="en-US" dirty="0"/>
              <a:t> This unique tag, usually a number, identifies the file within the file system. it is the non-human-readable name for the file.</a:t>
            </a:r>
          </a:p>
          <a:p>
            <a:r>
              <a:rPr lang="en-US" b="1" dirty="0">
                <a:solidFill>
                  <a:srgbClr val="FF0000"/>
                </a:solidFill>
              </a:rPr>
              <a:t>Type :</a:t>
            </a:r>
            <a:r>
              <a:rPr lang="en-US" dirty="0"/>
              <a:t>This information is needed for systems that support different types of files.</a:t>
            </a:r>
          </a:p>
          <a:p>
            <a:r>
              <a:rPr lang="en-US" dirty="0">
                <a:solidFill>
                  <a:srgbClr val="FF0000"/>
                </a:solidFill>
              </a:rPr>
              <a:t> </a:t>
            </a:r>
            <a:r>
              <a:rPr lang="en-US" b="1" dirty="0">
                <a:solidFill>
                  <a:srgbClr val="FF0000"/>
                </a:solidFill>
              </a:rPr>
              <a:t>Location : </a:t>
            </a:r>
            <a:r>
              <a:rPr lang="en-US" dirty="0"/>
              <a:t>This information is a pointer to a device and to the location of the file on that device.</a:t>
            </a:r>
          </a:p>
          <a:p>
            <a:r>
              <a:rPr lang="en-US" b="1" dirty="0">
                <a:solidFill>
                  <a:srgbClr val="FF0000"/>
                </a:solidFill>
              </a:rPr>
              <a:t>Size :</a:t>
            </a:r>
            <a:r>
              <a:rPr lang="en-US" dirty="0"/>
              <a:t>The current size of the file (in bytes, words, or blocks) and possibly the maximum allowed size are included in this attribute.</a:t>
            </a:r>
          </a:p>
          <a:p>
            <a:r>
              <a:rPr lang="en-US" b="1" dirty="0">
                <a:solidFill>
                  <a:srgbClr val="FF0000"/>
                </a:solidFill>
              </a:rPr>
              <a:t>Protection :</a:t>
            </a:r>
            <a:r>
              <a:rPr lang="en-US" dirty="0"/>
              <a:t>Access-control information determines who can do reading, writing, executing, and so on.</a:t>
            </a:r>
          </a:p>
          <a:p>
            <a:pPr marL="0" indent="0">
              <a:buNone/>
            </a:pPr>
            <a:r>
              <a:rPr lang="en-US" dirty="0">
                <a:solidFill>
                  <a:srgbClr val="FF0000"/>
                </a:solidFill>
              </a:rPr>
              <a:t>• </a:t>
            </a:r>
            <a:r>
              <a:rPr lang="en-US" b="1" dirty="0">
                <a:solidFill>
                  <a:srgbClr val="FF0000"/>
                </a:solidFill>
              </a:rPr>
              <a:t>Timestamps and user identification :</a:t>
            </a:r>
            <a:r>
              <a:rPr lang="en-US" dirty="0">
                <a:solidFill>
                  <a:srgbClr val="FF0000"/>
                </a:solidFill>
              </a:rPr>
              <a:t> </a:t>
            </a:r>
            <a:r>
              <a:rPr lang="en-US" dirty="0"/>
              <a:t>This information may be kept for creation, last modification, and last use. These data can be useful for protection, security, and usage monitoring.</a:t>
            </a:r>
            <a:endParaRPr lang="en-IN" dirty="0"/>
          </a:p>
        </p:txBody>
      </p:sp>
    </p:spTree>
    <p:extLst>
      <p:ext uri="{BB962C8B-B14F-4D97-AF65-F5344CB8AC3E}">
        <p14:creationId xmlns:p14="http://schemas.microsoft.com/office/powerpoint/2010/main" val="11241218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67022-8846-E11A-274F-8A0301FD16B3}"/>
              </a:ext>
            </a:extLst>
          </p:cNvPr>
          <p:cNvSpPr>
            <a:spLocks noGrp="1"/>
          </p:cNvSpPr>
          <p:nvPr>
            <p:ph type="title"/>
          </p:nvPr>
        </p:nvSpPr>
        <p:spPr>
          <a:xfrm>
            <a:off x="838200" y="365125"/>
            <a:ext cx="10515600" cy="1027740"/>
          </a:xfrm>
        </p:spPr>
        <p:txBody>
          <a:bodyPr>
            <a:normAutofit/>
          </a:bodyPr>
          <a:lstStyle/>
          <a:p>
            <a:pPr algn="ctr"/>
            <a:r>
              <a:rPr lang="en-IN" b="1" dirty="0">
                <a:solidFill>
                  <a:srgbClr val="FF0000"/>
                </a:solidFill>
              </a:rPr>
              <a:t>File Operations</a:t>
            </a:r>
          </a:p>
        </p:txBody>
      </p:sp>
      <p:sp>
        <p:nvSpPr>
          <p:cNvPr id="3" name="Content Placeholder 2">
            <a:extLst>
              <a:ext uri="{FF2B5EF4-FFF2-40B4-BE49-F238E27FC236}">
                <a16:creationId xmlns:a16="http://schemas.microsoft.com/office/drawing/2014/main" xmlns="" id="{1CA40922-E638-2B16-5E35-170067159D06}"/>
              </a:ext>
            </a:extLst>
          </p:cNvPr>
          <p:cNvSpPr>
            <a:spLocks noGrp="1"/>
          </p:cNvSpPr>
          <p:nvPr>
            <p:ph idx="1"/>
          </p:nvPr>
        </p:nvSpPr>
        <p:spPr>
          <a:xfrm>
            <a:off x="838200" y="1233377"/>
            <a:ext cx="10515600" cy="4943586"/>
          </a:xfrm>
        </p:spPr>
        <p:txBody>
          <a:bodyPr>
            <a:normAutofit fontScale="92500" lnSpcReduction="10000"/>
          </a:bodyPr>
          <a:lstStyle/>
          <a:p>
            <a:r>
              <a:rPr lang="en-US" b="1" dirty="0">
                <a:solidFill>
                  <a:srgbClr val="FF0000"/>
                </a:solidFill>
              </a:rPr>
              <a:t>Creating a file :</a:t>
            </a:r>
            <a:r>
              <a:rPr lang="en-US" dirty="0"/>
              <a:t>Two steps are necessary to create a file. First, space in the file system must be found for the file. Second, an entry for the new file must be made in a directory.</a:t>
            </a:r>
          </a:p>
          <a:p>
            <a:r>
              <a:rPr lang="en-US" b="1" dirty="0">
                <a:solidFill>
                  <a:srgbClr val="FF0000"/>
                </a:solidFill>
              </a:rPr>
              <a:t>Opening a file: </a:t>
            </a:r>
            <a:r>
              <a:rPr lang="en-US" dirty="0"/>
              <a:t>Rather than have all file operations specify a file name, causing the operating system to evaluate the name, check access permissions, and so on, all operations except create and delete require a file open() first. If successful, the open call returns a file handle that is used as an argument in the other calls.</a:t>
            </a:r>
          </a:p>
          <a:p>
            <a:r>
              <a:rPr lang="en-US" b="1" dirty="0">
                <a:solidFill>
                  <a:srgbClr val="FF0000"/>
                </a:solidFill>
              </a:rPr>
              <a:t>Writing a file</a:t>
            </a:r>
            <a:r>
              <a:rPr lang="en-US" dirty="0"/>
              <a:t>. To write a file, we make a system call specifying both the open file handle and the information to be written to the file. The system must keep a write pointer to the location in the file where the next write is to take place if it is sequential. The write pointer must be updated whenever a write occurs.</a:t>
            </a:r>
            <a:endParaRPr lang="en-IN" dirty="0"/>
          </a:p>
        </p:txBody>
      </p:sp>
    </p:spTree>
    <p:extLst>
      <p:ext uri="{BB962C8B-B14F-4D97-AF65-F5344CB8AC3E}">
        <p14:creationId xmlns:p14="http://schemas.microsoft.com/office/powerpoint/2010/main" val="1840772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176555-4AB2-1ECC-0E1B-FECCF57023A7}"/>
              </a:ext>
            </a:extLst>
          </p:cNvPr>
          <p:cNvSpPr>
            <a:spLocks noGrp="1"/>
          </p:cNvSpPr>
          <p:nvPr>
            <p:ph type="title"/>
          </p:nvPr>
        </p:nvSpPr>
        <p:spPr/>
        <p:txBody>
          <a:bodyPr/>
          <a:lstStyle/>
          <a:p>
            <a:pPr algn="ctr"/>
            <a:r>
              <a:rPr lang="en-IN" b="1" dirty="0">
                <a:solidFill>
                  <a:srgbClr val="FF0000"/>
                </a:solidFill>
              </a:rPr>
              <a:t>Operating-System Operations</a:t>
            </a:r>
          </a:p>
        </p:txBody>
      </p:sp>
      <p:sp>
        <p:nvSpPr>
          <p:cNvPr id="3" name="Content Placeholder 2">
            <a:extLst>
              <a:ext uri="{FF2B5EF4-FFF2-40B4-BE49-F238E27FC236}">
                <a16:creationId xmlns:a16="http://schemas.microsoft.com/office/drawing/2014/main" xmlns="" id="{271CB22A-F3CE-7710-42CB-4C4BA1F2DE96}"/>
              </a:ext>
            </a:extLst>
          </p:cNvPr>
          <p:cNvSpPr>
            <a:spLocks noGrp="1"/>
          </p:cNvSpPr>
          <p:nvPr>
            <p:ph idx="1"/>
          </p:nvPr>
        </p:nvSpPr>
        <p:spPr/>
        <p:txBody>
          <a:bodyPr/>
          <a:lstStyle/>
          <a:p>
            <a:r>
              <a:rPr lang="en-IN" dirty="0"/>
              <a:t>Process Management</a:t>
            </a:r>
          </a:p>
          <a:p>
            <a:r>
              <a:rPr lang="en-IN" dirty="0"/>
              <a:t>Memory Management</a:t>
            </a:r>
          </a:p>
          <a:p>
            <a:r>
              <a:rPr lang="en-IN" dirty="0"/>
              <a:t>File-System Management</a:t>
            </a:r>
          </a:p>
          <a:p>
            <a:r>
              <a:rPr lang="en-IN" dirty="0"/>
              <a:t>Mass-Storage Management</a:t>
            </a:r>
          </a:p>
          <a:p>
            <a:r>
              <a:rPr lang="en-IN" dirty="0"/>
              <a:t>Cache Management</a:t>
            </a:r>
          </a:p>
          <a:p>
            <a:r>
              <a:rPr lang="en-IN" dirty="0"/>
              <a:t>I/O System Management</a:t>
            </a:r>
          </a:p>
          <a:p>
            <a:r>
              <a:rPr lang="en-IN" dirty="0"/>
              <a:t>Security and Protection</a:t>
            </a:r>
          </a:p>
        </p:txBody>
      </p:sp>
    </p:spTree>
    <p:extLst>
      <p:ext uri="{BB962C8B-B14F-4D97-AF65-F5344CB8AC3E}">
        <p14:creationId xmlns:p14="http://schemas.microsoft.com/office/powerpoint/2010/main" val="37232149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C03211-43C2-7F4E-7AA1-30776BD289CB}"/>
              </a:ext>
            </a:extLst>
          </p:cNvPr>
          <p:cNvSpPr>
            <a:spLocks noGrp="1"/>
          </p:cNvSpPr>
          <p:nvPr>
            <p:ph type="title"/>
          </p:nvPr>
        </p:nvSpPr>
        <p:spPr>
          <a:xfrm>
            <a:off x="838200" y="365126"/>
            <a:ext cx="10515600" cy="761926"/>
          </a:xfrm>
        </p:spPr>
        <p:txBody>
          <a:bodyPr/>
          <a:lstStyle/>
          <a:p>
            <a:pPr algn="ctr"/>
            <a:r>
              <a:rPr lang="en-IN" b="1" dirty="0">
                <a:solidFill>
                  <a:srgbClr val="FF0000"/>
                </a:solidFill>
              </a:rPr>
              <a:t>File Operations</a:t>
            </a:r>
            <a:endParaRPr lang="en-IN" dirty="0"/>
          </a:p>
        </p:txBody>
      </p:sp>
      <p:sp>
        <p:nvSpPr>
          <p:cNvPr id="3" name="Content Placeholder 2">
            <a:extLst>
              <a:ext uri="{FF2B5EF4-FFF2-40B4-BE49-F238E27FC236}">
                <a16:creationId xmlns:a16="http://schemas.microsoft.com/office/drawing/2014/main" xmlns="" id="{C0A85DCF-F840-2751-9CAE-6CEDD7FD6840}"/>
              </a:ext>
            </a:extLst>
          </p:cNvPr>
          <p:cNvSpPr>
            <a:spLocks noGrp="1"/>
          </p:cNvSpPr>
          <p:nvPr>
            <p:ph idx="1"/>
          </p:nvPr>
        </p:nvSpPr>
        <p:spPr>
          <a:xfrm>
            <a:off x="838200" y="1329070"/>
            <a:ext cx="10515600" cy="4847893"/>
          </a:xfrm>
        </p:spPr>
        <p:txBody>
          <a:bodyPr>
            <a:normAutofit fontScale="85000" lnSpcReduction="20000"/>
          </a:bodyPr>
          <a:lstStyle/>
          <a:p>
            <a:r>
              <a:rPr lang="en-US" b="1" dirty="0">
                <a:solidFill>
                  <a:srgbClr val="FF0000"/>
                </a:solidFill>
              </a:rPr>
              <a:t>Reading a fil :</a:t>
            </a:r>
            <a:r>
              <a:rPr lang="en-US" dirty="0"/>
              <a:t> To read from a file, we use a system call that specifies the file handle and where (in memory) the next block of the file should be put. Again, the system needs to keep a read pointer to the location in the file where the next read is to take place, if sequential. Once the read has taken place, the read pointer is updated. Because a process is usually either reading from or writing to a file, the current operation location can be kept as a per-process current-file-</a:t>
            </a:r>
            <a:r>
              <a:rPr lang="en-US" dirty="0" err="1"/>
              <a:t>positio</a:t>
            </a:r>
            <a:r>
              <a:rPr lang="en-US" dirty="0"/>
              <a:t> pointer. Both the read and write operations use this same pointer, saving space and reducing system complexity.</a:t>
            </a:r>
          </a:p>
          <a:p>
            <a:r>
              <a:rPr lang="en-US" dirty="0"/>
              <a:t> </a:t>
            </a:r>
            <a:r>
              <a:rPr lang="en-US" b="1" dirty="0">
                <a:solidFill>
                  <a:srgbClr val="FF0000"/>
                </a:solidFill>
              </a:rPr>
              <a:t>Repositioning within a file : </a:t>
            </a:r>
            <a:r>
              <a:rPr lang="en-US" dirty="0"/>
              <a:t>The current-file-position pointer of the open file is repositioned to a given value. Repositioning within a file need not involve any actual I/O . This file operation is also known as a file seek.</a:t>
            </a:r>
          </a:p>
          <a:p>
            <a:r>
              <a:rPr lang="en-US" b="1" dirty="0">
                <a:solidFill>
                  <a:srgbClr val="FF0000"/>
                </a:solidFill>
              </a:rPr>
              <a:t>Deleting a file  :</a:t>
            </a:r>
            <a:r>
              <a:rPr lang="en-US" dirty="0"/>
              <a:t>To delete a file, we search the directory for the named file. Having found the associated directory entry, we release all file space, so that it can be reused by other files, and erase or mark as free the directory entry. Note that some systems allow hard links—multiple names (directory entries) for the same file. In this case the actual file contents is not deleted until the last link is deleted.</a:t>
            </a:r>
            <a:endParaRPr lang="en-IN" dirty="0"/>
          </a:p>
        </p:txBody>
      </p:sp>
    </p:spTree>
    <p:extLst>
      <p:ext uri="{BB962C8B-B14F-4D97-AF65-F5344CB8AC3E}">
        <p14:creationId xmlns:p14="http://schemas.microsoft.com/office/powerpoint/2010/main" val="36450483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9B2EF-8B72-E0CA-B396-FDEBE0656B3E}"/>
              </a:ext>
            </a:extLst>
          </p:cNvPr>
          <p:cNvSpPr>
            <a:spLocks noGrp="1"/>
          </p:cNvSpPr>
          <p:nvPr>
            <p:ph type="title"/>
          </p:nvPr>
        </p:nvSpPr>
        <p:spPr/>
        <p:txBody>
          <a:bodyPr/>
          <a:lstStyle/>
          <a:p>
            <a:pPr algn="ctr"/>
            <a:r>
              <a:rPr lang="en-IN" b="1" dirty="0">
                <a:solidFill>
                  <a:srgbClr val="FF0000"/>
                </a:solidFill>
              </a:rPr>
              <a:t>File Operations</a:t>
            </a:r>
            <a:endParaRPr lang="en-IN" dirty="0"/>
          </a:p>
        </p:txBody>
      </p:sp>
      <p:sp>
        <p:nvSpPr>
          <p:cNvPr id="3" name="Content Placeholder 2">
            <a:extLst>
              <a:ext uri="{FF2B5EF4-FFF2-40B4-BE49-F238E27FC236}">
                <a16:creationId xmlns:a16="http://schemas.microsoft.com/office/drawing/2014/main" xmlns="" id="{5453D74A-EE1E-14C7-3497-5CEE069C3475}"/>
              </a:ext>
            </a:extLst>
          </p:cNvPr>
          <p:cNvSpPr>
            <a:spLocks noGrp="1"/>
          </p:cNvSpPr>
          <p:nvPr>
            <p:ph idx="1"/>
          </p:nvPr>
        </p:nvSpPr>
        <p:spPr/>
        <p:txBody>
          <a:bodyPr/>
          <a:lstStyle/>
          <a:p>
            <a:r>
              <a:rPr lang="en-US" b="1" dirty="0">
                <a:solidFill>
                  <a:srgbClr val="FF0000"/>
                </a:solidFill>
              </a:rPr>
              <a:t>Truncating a fil : </a:t>
            </a:r>
            <a:r>
              <a:rPr lang="en-US" dirty="0"/>
              <a:t>The user may want to erase the contents of a file but keep its attributes. Rather than forcing the user to delete the file and then recreate it, this function allows all attributes to remain unchanged—except for file length. The file can then be reset to length zero, and its file space can be released</a:t>
            </a:r>
            <a:endParaRPr lang="en-IN" dirty="0"/>
          </a:p>
        </p:txBody>
      </p:sp>
    </p:spTree>
    <p:extLst>
      <p:ext uri="{BB962C8B-B14F-4D97-AF65-F5344CB8AC3E}">
        <p14:creationId xmlns:p14="http://schemas.microsoft.com/office/powerpoint/2010/main" val="12769770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2DDC5-E41E-D7C0-9B7F-6B8F640F4AE1}"/>
              </a:ext>
            </a:extLst>
          </p:cNvPr>
          <p:cNvSpPr>
            <a:spLocks noGrp="1"/>
          </p:cNvSpPr>
          <p:nvPr>
            <p:ph type="title"/>
          </p:nvPr>
        </p:nvSpPr>
        <p:spPr>
          <a:xfrm>
            <a:off x="838200" y="159489"/>
            <a:ext cx="10515600" cy="829340"/>
          </a:xfrm>
        </p:spPr>
        <p:txBody>
          <a:bodyPr>
            <a:normAutofit/>
          </a:bodyPr>
          <a:lstStyle/>
          <a:p>
            <a:pPr algn="ctr"/>
            <a:r>
              <a:rPr lang="en-IN" b="1" dirty="0">
                <a:solidFill>
                  <a:srgbClr val="FF0000"/>
                </a:solidFill>
              </a:rPr>
              <a:t>File Types</a:t>
            </a:r>
          </a:p>
        </p:txBody>
      </p:sp>
      <p:pic>
        <p:nvPicPr>
          <p:cNvPr id="5" name="Content Placeholder 4">
            <a:extLst>
              <a:ext uri="{FF2B5EF4-FFF2-40B4-BE49-F238E27FC236}">
                <a16:creationId xmlns:a16="http://schemas.microsoft.com/office/drawing/2014/main" xmlns="" id="{AFB75719-9CD2-DD5A-5D7C-AE8AB2A46743}"/>
              </a:ext>
            </a:extLst>
          </p:cNvPr>
          <p:cNvPicPr>
            <a:picLocks noGrp="1" noChangeAspect="1"/>
          </p:cNvPicPr>
          <p:nvPr>
            <p:ph idx="1"/>
          </p:nvPr>
        </p:nvPicPr>
        <p:blipFill>
          <a:blip r:embed="rId2"/>
          <a:stretch>
            <a:fillRect/>
          </a:stretch>
        </p:blipFill>
        <p:spPr>
          <a:xfrm>
            <a:off x="2721934" y="781966"/>
            <a:ext cx="6772939" cy="5597569"/>
          </a:xfrm>
        </p:spPr>
      </p:pic>
    </p:spTree>
    <p:extLst>
      <p:ext uri="{BB962C8B-B14F-4D97-AF65-F5344CB8AC3E}">
        <p14:creationId xmlns:p14="http://schemas.microsoft.com/office/powerpoint/2010/main" val="28637741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C0D17F-7B4B-C3AC-69E5-A9AF45F8D6EC}"/>
              </a:ext>
            </a:extLst>
          </p:cNvPr>
          <p:cNvSpPr>
            <a:spLocks noGrp="1"/>
          </p:cNvSpPr>
          <p:nvPr>
            <p:ph type="title"/>
          </p:nvPr>
        </p:nvSpPr>
        <p:spPr/>
        <p:txBody>
          <a:bodyPr/>
          <a:lstStyle/>
          <a:p>
            <a:pPr algn="ctr"/>
            <a:r>
              <a:rPr lang="en-IN" b="1" dirty="0">
                <a:solidFill>
                  <a:srgbClr val="FF0000"/>
                </a:solidFill>
              </a:rPr>
              <a:t>Directory Structure</a:t>
            </a:r>
          </a:p>
        </p:txBody>
      </p:sp>
      <p:sp>
        <p:nvSpPr>
          <p:cNvPr id="3" name="Content Placeholder 2">
            <a:extLst>
              <a:ext uri="{FF2B5EF4-FFF2-40B4-BE49-F238E27FC236}">
                <a16:creationId xmlns:a16="http://schemas.microsoft.com/office/drawing/2014/main" xmlns="" id="{1463FBFF-031B-1830-530E-A7AA85F4F700}"/>
              </a:ext>
            </a:extLst>
          </p:cNvPr>
          <p:cNvSpPr>
            <a:spLocks noGrp="1"/>
          </p:cNvSpPr>
          <p:nvPr>
            <p:ph idx="1"/>
          </p:nvPr>
        </p:nvSpPr>
        <p:spPr/>
        <p:txBody>
          <a:bodyPr/>
          <a:lstStyle/>
          <a:p>
            <a:r>
              <a:rPr lang="en-US" dirty="0"/>
              <a:t>The directory can be viewed as a symbol table that translates file names into their file control blocks.</a:t>
            </a:r>
          </a:p>
          <a:p>
            <a:r>
              <a:rPr lang="en-US" dirty="0"/>
              <a:t>Operations that are to be performed on a directory:</a:t>
            </a:r>
          </a:p>
          <a:p>
            <a:pPr lvl="1"/>
            <a:r>
              <a:rPr lang="en-IN" dirty="0"/>
              <a:t>Create a file</a:t>
            </a:r>
          </a:p>
          <a:p>
            <a:pPr lvl="1"/>
            <a:r>
              <a:rPr lang="en-IN" dirty="0"/>
              <a:t>Delete a file.</a:t>
            </a:r>
          </a:p>
          <a:p>
            <a:pPr lvl="1"/>
            <a:r>
              <a:rPr lang="en-IN" dirty="0"/>
              <a:t>List a directory.</a:t>
            </a:r>
          </a:p>
          <a:p>
            <a:pPr lvl="1"/>
            <a:r>
              <a:rPr lang="en-IN" dirty="0"/>
              <a:t>Rename a file.</a:t>
            </a:r>
          </a:p>
          <a:p>
            <a:pPr lvl="1"/>
            <a:r>
              <a:rPr lang="en-IN" dirty="0"/>
              <a:t>Traverse the file system</a:t>
            </a:r>
          </a:p>
          <a:p>
            <a:pPr marL="0" indent="0">
              <a:buNone/>
            </a:pPr>
            <a:endParaRPr lang="en-IN" dirty="0"/>
          </a:p>
        </p:txBody>
      </p:sp>
    </p:spTree>
    <p:extLst>
      <p:ext uri="{BB962C8B-B14F-4D97-AF65-F5344CB8AC3E}">
        <p14:creationId xmlns:p14="http://schemas.microsoft.com/office/powerpoint/2010/main" val="14219431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16A90C-713D-D7ED-1F5B-8BB78EC412F9}"/>
              </a:ext>
            </a:extLst>
          </p:cNvPr>
          <p:cNvSpPr>
            <a:spLocks noGrp="1"/>
          </p:cNvSpPr>
          <p:nvPr>
            <p:ph type="title"/>
          </p:nvPr>
        </p:nvSpPr>
        <p:spPr/>
        <p:txBody>
          <a:bodyPr/>
          <a:lstStyle/>
          <a:p>
            <a:pPr algn="ctr"/>
            <a:r>
              <a:rPr lang="en-IN" b="1" dirty="0">
                <a:solidFill>
                  <a:srgbClr val="FF0000"/>
                </a:solidFill>
              </a:rPr>
              <a:t>Single-Level Directory</a:t>
            </a:r>
          </a:p>
        </p:txBody>
      </p:sp>
      <p:pic>
        <p:nvPicPr>
          <p:cNvPr id="5" name="Content Placeholder 4">
            <a:extLst>
              <a:ext uri="{FF2B5EF4-FFF2-40B4-BE49-F238E27FC236}">
                <a16:creationId xmlns:a16="http://schemas.microsoft.com/office/drawing/2014/main" xmlns="" id="{07B88834-446E-9A11-9FCA-BFEF2A49EA62}"/>
              </a:ext>
            </a:extLst>
          </p:cNvPr>
          <p:cNvPicPr>
            <a:picLocks noGrp="1" noChangeAspect="1"/>
          </p:cNvPicPr>
          <p:nvPr>
            <p:ph idx="1"/>
          </p:nvPr>
        </p:nvPicPr>
        <p:blipFill>
          <a:blip r:embed="rId2"/>
          <a:stretch>
            <a:fillRect/>
          </a:stretch>
        </p:blipFill>
        <p:spPr>
          <a:xfrm>
            <a:off x="1754372" y="1871330"/>
            <a:ext cx="8325293" cy="2675327"/>
          </a:xfrm>
        </p:spPr>
      </p:pic>
    </p:spTree>
    <p:extLst>
      <p:ext uri="{BB962C8B-B14F-4D97-AF65-F5344CB8AC3E}">
        <p14:creationId xmlns:p14="http://schemas.microsoft.com/office/powerpoint/2010/main" val="35427020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3DEFA4-2281-4BC0-F11C-CD86487CF965}"/>
              </a:ext>
            </a:extLst>
          </p:cNvPr>
          <p:cNvSpPr>
            <a:spLocks noGrp="1"/>
          </p:cNvSpPr>
          <p:nvPr>
            <p:ph type="title"/>
          </p:nvPr>
        </p:nvSpPr>
        <p:spPr/>
        <p:txBody>
          <a:bodyPr/>
          <a:lstStyle/>
          <a:p>
            <a:pPr algn="ctr"/>
            <a:r>
              <a:rPr lang="en-IN" b="1" dirty="0">
                <a:solidFill>
                  <a:srgbClr val="FF0000"/>
                </a:solidFill>
              </a:rPr>
              <a:t>Two-Level Directory</a:t>
            </a:r>
          </a:p>
        </p:txBody>
      </p:sp>
      <p:pic>
        <p:nvPicPr>
          <p:cNvPr id="5" name="Content Placeholder 4">
            <a:extLst>
              <a:ext uri="{FF2B5EF4-FFF2-40B4-BE49-F238E27FC236}">
                <a16:creationId xmlns:a16="http://schemas.microsoft.com/office/drawing/2014/main" xmlns="" id="{CA85D57E-E7D0-993B-BD73-374365F73DF0}"/>
              </a:ext>
            </a:extLst>
          </p:cNvPr>
          <p:cNvPicPr>
            <a:picLocks noGrp="1" noChangeAspect="1"/>
          </p:cNvPicPr>
          <p:nvPr>
            <p:ph idx="1"/>
          </p:nvPr>
        </p:nvPicPr>
        <p:blipFill>
          <a:blip r:embed="rId2"/>
          <a:stretch>
            <a:fillRect/>
          </a:stretch>
        </p:blipFill>
        <p:spPr>
          <a:xfrm>
            <a:off x="1531090" y="1424761"/>
            <a:ext cx="8623004" cy="4167963"/>
          </a:xfrm>
        </p:spPr>
      </p:pic>
    </p:spTree>
    <p:extLst>
      <p:ext uri="{BB962C8B-B14F-4D97-AF65-F5344CB8AC3E}">
        <p14:creationId xmlns:p14="http://schemas.microsoft.com/office/powerpoint/2010/main" val="18159244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ED0B90-92DA-E936-0BBC-133DDFF77377}"/>
              </a:ext>
            </a:extLst>
          </p:cNvPr>
          <p:cNvSpPr>
            <a:spLocks noGrp="1"/>
          </p:cNvSpPr>
          <p:nvPr>
            <p:ph type="title"/>
          </p:nvPr>
        </p:nvSpPr>
        <p:spPr/>
        <p:txBody>
          <a:bodyPr/>
          <a:lstStyle/>
          <a:p>
            <a:pPr algn="ctr"/>
            <a:r>
              <a:rPr lang="en-IN" b="1" dirty="0">
                <a:solidFill>
                  <a:srgbClr val="FF0000"/>
                </a:solidFill>
              </a:rPr>
              <a:t>Tree-Structured Directories</a:t>
            </a:r>
          </a:p>
        </p:txBody>
      </p:sp>
      <p:pic>
        <p:nvPicPr>
          <p:cNvPr id="5" name="Content Placeholder 4">
            <a:extLst>
              <a:ext uri="{FF2B5EF4-FFF2-40B4-BE49-F238E27FC236}">
                <a16:creationId xmlns:a16="http://schemas.microsoft.com/office/drawing/2014/main" xmlns="" id="{DB20E9EC-CBAD-5A7D-5E93-F3D3F82FA208}"/>
              </a:ext>
            </a:extLst>
          </p:cNvPr>
          <p:cNvPicPr>
            <a:picLocks noGrp="1" noChangeAspect="1"/>
          </p:cNvPicPr>
          <p:nvPr>
            <p:ph idx="1"/>
          </p:nvPr>
        </p:nvPicPr>
        <p:blipFill>
          <a:blip r:embed="rId2"/>
          <a:stretch>
            <a:fillRect/>
          </a:stretch>
        </p:blipFill>
        <p:spPr>
          <a:xfrm>
            <a:off x="2796364" y="1509823"/>
            <a:ext cx="6655980" cy="4327451"/>
          </a:xfrm>
        </p:spPr>
      </p:pic>
    </p:spTree>
    <p:extLst>
      <p:ext uri="{BB962C8B-B14F-4D97-AF65-F5344CB8AC3E}">
        <p14:creationId xmlns:p14="http://schemas.microsoft.com/office/powerpoint/2010/main" val="11385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FFC30D-9379-5C3E-6DC7-AA57B9B46208}"/>
              </a:ext>
            </a:extLst>
          </p:cNvPr>
          <p:cNvSpPr>
            <a:spLocks noGrp="1"/>
          </p:cNvSpPr>
          <p:nvPr>
            <p:ph type="title"/>
          </p:nvPr>
        </p:nvSpPr>
        <p:spPr/>
        <p:txBody>
          <a:bodyPr/>
          <a:lstStyle/>
          <a:p>
            <a:pPr algn="ctr"/>
            <a:r>
              <a:rPr lang="en-IN" b="1" dirty="0">
                <a:solidFill>
                  <a:srgbClr val="FF0000"/>
                </a:solidFill>
              </a:rPr>
              <a:t>Acyclic-Graph Directories</a:t>
            </a:r>
          </a:p>
        </p:txBody>
      </p:sp>
      <p:pic>
        <p:nvPicPr>
          <p:cNvPr id="5" name="Content Placeholder 4">
            <a:extLst>
              <a:ext uri="{FF2B5EF4-FFF2-40B4-BE49-F238E27FC236}">
                <a16:creationId xmlns:a16="http://schemas.microsoft.com/office/drawing/2014/main" xmlns="" id="{04888B8A-D26B-25B6-2F10-238D274FD1D5}"/>
              </a:ext>
            </a:extLst>
          </p:cNvPr>
          <p:cNvPicPr>
            <a:picLocks noGrp="1" noChangeAspect="1"/>
          </p:cNvPicPr>
          <p:nvPr>
            <p:ph idx="1"/>
          </p:nvPr>
        </p:nvPicPr>
        <p:blipFill>
          <a:blip r:embed="rId2"/>
          <a:stretch>
            <a:fillRect/>
          </a:stretch>
        </p:blipFill>
        <p:spPr>
          <a:xfrm>
            <a:off x="3530009" y="1499191"/>
            <a:ext cx="5029199" cy="4391246"/>
          </a:xfrm>
        </p:spPr>
      </p:pic>
    </p:spTree>
    <p:extLst>
      <p:ext uri="{BB962C8B-B14F-4D97-AF65-F5344CB8AC3E}">
        <p14:creationId xmlns:p14="http://schemas.microsoft.com/office/powerpoint/2010/main" val="7305641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96BCF-E4A4-4B6B-D494-E94CDCB471B5}"/>
              </a:ext>
            </a:extLst>
          </p:cNvPr>
          <p:cNvSpPr>
            <a:spLocks noGrp="1"/>
          </p:cNvSpPr>
          <p:nvPr>
            <p:ph type="title"/>
          </p:nvPr>
        </p:nvSpPr>
        <p:spPr/>
        <p:txBody>
          <a:bodyPr/>
          <a:lstStyle/>
          <a:p>
            <a:pPr algn="ctr"/>
            <a:r>
              <a:rPr lang="en-IN" b="1" dirty="0">
                <a:solidFill>
                  <a:srgbClr val="FF0000"/>
                </a:solidFill>
              </a:rPr>
              <a:t>General Graph Directory</a:t>
            </a:r>
          </a:p>
        </p:txBody>
      </p:sp>
      <p:pic>
        <p:nvPicPr>
          <p:cNvPr id="5" name="Content Placeholder 4">
            <a:extLst>
              <a:ext uri="{FF2B5EF4-FFF2-40B4-BE49-F238E27FC236}">
                <a16:creationId xmlns:a16="http://schemas.microsoft.com/office/drawing/2014/main" xmlns="" id="{B132C99D-CBE8-C24B-8BD0-B1C8CA37B9DC}"/>
              </a:ext>
            </a:extLst>
          </p:cNvPr>
          <p:cNvPicPr>
            <a:picLocks noGrp="1" noChangeAspect="1"/>
          </p:cNvPicPr>
          <p:nvPr>
            <p:ph idx="1"/>
          </p:nvPr>
        </p:nvPicPr>
        <p:blipFill>
          <a:blip r:embed="rId2"/>
          <a:stretch>
            <a:fillRect/>
          </a:stretch>
        </p:blipFill>
        <p:spPr>
          <a:xfrm>
            <a:off x="2732568" y="1690688"/>
            <a:ext cx="6071190" cy="3729904"/>
          </a:xfrm>
        </p:spPr>
      </p:pic>
    </p:spTree>
    <p:extLst>
      <p:ext uri="{BB962C8B-B14F-4D97-AF65-F5344CB8AC3E}">
        <p14:creationId xmlns:p14="http://schemas.microsoft.com/office/powerpoint/2010/main" val="640214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C88C7-B04F-CE44-C8C7-BA4949733DC2}"/>
              </a:ext>
            </a:extLst>
          </p:cNvPr>
          <p:cNvSpPr>
            <a:spLocks noGrp="1"/>
          </p:cNvSpPr>
          <p:nvPr>
            <p:ph type="title"/>
          </p:nvPr>
        </p:nvSpPr>
        <p:spPr/>
        <p:txBody>
          <a:bodyPr/>
          <a:lstStyle/>
          <a:p>
            <a:pPr algn="ctr"/>
            <a:r>
              <a:rPr lang="en-IN" b="1" dirty="0">
                <a:solidFill>
                  <a:srgbClr val="FF0000"/>
                </a:solidFill>
              </a:rPr>
              <a:t>Protection</a:t>
            </a:r>
            <a:br>
              <a:rPr lang="en-IN" b="1" dirty="0">
                <a:solidFill>
                  <a:srgbClr val="FF0000"/>
                </a:solidFill>
              </a:rPr>
            </a:br>
            <a:r>
              <a:rPr lang="en-IN" b="1" dirty="0">
                <a:solidFill>
                  <a:srgbClr val="FF0000"/>
                </a:solidFill>
              </a:rPr>
              <a:t>(Types of Access)</a:t>
            </a:r>
          </a:p>
        </p:txBody>
      </p:sp>
      <p:sp>
        <p:nvSpPr>
          <p:cNvPr id="3" name="Content Placeholder 2">
            <a:extLst>
              <a:ext uri="{FF2B5EF4-FFF2-40B4-BE49-F238E27FC236}">
                <a16:creationId xmlns:a16="http://schemas.microsoft.com/office/drawing/2014/main" xmlns="" id="{18A3D6B6-EF72-7DC6-AE16-BBCBA65A38B8}"/>
              </a:ext>
            </a:extLst>
          </p:cNvPr>
          <p:cNvSpPr>
            <a:spLocks noGrp="1"/>
          </p:cNvSpPr>
          <p:nvPr>
            <p:ph idx="1"/>
          </p:nvPr>
        </p:nvSpPr>
        <p:spPr>
          <a:xfrm>
            <a:off x="838200" y="1690688"/>
            <a:ext cx="10515600" cy="4550624"/>
          </a:xfrm>
        </p:spPr>
        <p:txBody>
          <a:bodyPr>
            <a:normAutofit fontScale="92500" lnSpcReduction="10000"/>
          </a:bodyPr>
          <a:lstStyle/>
          <a:p>
            <a:pPr marL="0" indent="0">
              <a:buNone/>
            </a:pPr>
            <a:r>
              <a:rPr lang="en-US" dirty="0"/>
              <a:t>Protection mechanisms provide controlled access by limiting the types of file access that can be made. Access is permitted or denied depending on several factors, one of which is the type of access requested. Several different types of operations may be controlled:</a:t>
            </a:r>
          </a:p>
          <a:p>
            <a:r>
              <a:rPr lang="en-US" b="1" dirty="0">
                <a:solidFill>
                  <a:srgbClr val="FF0000"/>
                </a:solidFill>
              </a:rPr>
              <a:t>Read :</a:t>
            </a:r>
            <a:r>
              <a:rPr lang="en-US" dirty="0"/>
              <a:t>Read from the file.</a:t>
            </a:r>
          </a:p>
          <a:p>
            <a:r>
              <a:rPr lang="en-US" b="1" dirty="0">
                <a:solidFill>
                  <a:srgbClr val="FF0000"/>
                </a:solidFill>
              </a:rPr>
              <a:t>Write : </a:t>
            </a:r>
            <a:r>
              <a:rPr lang="en-US" dirty="0"/>
              <a:t>Write or rewrite the file.</a:t>
            </a:r>
          </a:p>
          <a:p>
            <a:r>
              <a:rPr lang="en-US" b="1" dirty="0">
                <a:solidFill>
                  <a:srgbClr val="FF0000"/>
                </a:solidFill>
              </a:rPr>
              <a:t>Execute :</a:t>
            </a:r>
            <a:r>
              <a:rPr lang="en-US" dirty="0"/>
              <a:t>Load the file into memory and execute it.</a:t>
            </a:r>
          </a:p>
          <a:p>
            <a:r>
              <a:rPr lang="en-US" b="1" dirty="0">
                <a:solidFill>
                  <a:srgbClr val="FF0000"/>
                </a:solidFill>
              </a:rPr>
              <a:t>Append : </a:t>
            </a:r>
            <a:r>
              <a:rPr lang="en-US" dirty="0"/>
              <a:t> Write new information at the end of the file.</a:t>
            </a:r>
          </a:p>
          <a:p>
            <a:r>
              <a:rPr lang="en-US" b="1" dirty="0">
                <a:solidFill>
                  <a:srgbClr val="FF0000"/>
                </a:solidFill>
              </a:rPr>
              <a:t>Delete :</a:t>
            </a:r>
            <a:r>
              <a:rPr lang="en-US" dirty="0"/>
              <a:t> Delete the file and free its space for possible reuse.</a:t>
            </a:r>
          </a:p>
          <a:p>
            <a:r>
              <a:rPr lang="en-US" b="1" dirty="0">
                <a:solidFill>
                  <a:srgbClr val="FF0000"/>
                </a:solidFill>
              </a:rPr>
              <a:t>List : </a:t>
            </a:r>
            <a:r>
              <a:rPr lang="en-US" dirty="0"/>
              <a:t> List the name and attributes of the file.</a:t>
            </a:r>
          </a:p>
          <a:p>
            <a:r>
              <a:rPr lang="en-US" b="1" dirty="0">
                <a:solidFill>
                  <a:srgbClr val="FF0000"/>
                </a:solidFill>
              </a:rPr>
              <a:t>Attribute change :</a:t>
            </a:r>
            <a:r>
              <a:rPr lang="en-US" dirty="0"/>
              <a:t> Changing the attributes of the file.</a:t>
            </a:r>
            <a:endParaRPr lang="en-IN" dirty="0"/>
          </a:p>
        </p:txBody>
      </p:sp>
    </p:spTree>
    <p:extLst>
      <p:ext uri="{BB962C8B-B14F-4D97-AF65-F5344CB8AC3E}">
        <p14:creationId xmlns:p14="http://schemas.microsoft.com/office/powerpoint/2010/main" val="6295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EA7685-DCB1-ABF1-FE57-21B1B2BA1DEA}"/>
              </a:ext>
            </a:extLst>
          </p:cNvPr>
          <p:cNvSpPr>
            <a:spLocks noGrp="1"/>
          </p:cNvSpPr>
          <p:nvPr>
            <p:ph type="title"/>
          </p:nvPr>
        </p:nvSpPr>
        <p:spPr/>
        <p:txBody>
          <a:bodyPr/>
          <a:lstStyle/>
          <a:p>
            <a:pPr algn="ctr"/>
            <a:r>
              <a:rPr lang="en-IN" b="1" dirty="0">
                <a:solidFill>
                  <a:srgbClr val="FF0000"/>
                </a:solidFill>
              </a:rPr>
              <a:t>Process Management</a:t>
            </a:r>
          </a:p>
        </p:txBody>
      </p:sp>
      <p:sp>
        <p:nvSpPr>
          <p:cNvPr id="3" name="Content Placeholder 2">
            <a:extLst>
              <a:ext uri="{FF2B5EF4-FFF2-40B4-BE49-F238E27FC236}">
                <a16:creationId xmlns:a16="http://schemas.microsoft.com/office/drawing/2014/main" xmlns="" id="{098FF556-C78D-C1A1-5706-2F2989598BC0}"/>
              </a:ext>
            </a:extLst>
          </p:cNvPr>
          <p:cNvSpPr>
            <a:spLocks noGrp="1"/>
          </p:cNvSpPr>
          <p:nvPr>
            <p:ph idx="1"/>
          </p:nvPr>
        </p:nvSpPr>
        <p:spPr/>
        <p:txBody>
          <a:bodyPr>
            <a:normAutofit/>
          </a:bodyPr>
          <a:lstStyle/>
          <a:p>
            <a:r>
              <a:rPr lang="en-IN" b="1" dirty="0">
                <a:solidFill>
                  <a:srgbClr val="FF0000"/>
                </a:solidFill>
              </a:rPr>
              <a:t>Process :</a:t>
            </a:r>
            <a:r>
              <a:rPr lang="en-IN" dirty="0"/>
              <a:t> </a:t>
            </a:r>
            <a:r>
              <a:rPr lang="en-US" dirty="0"/>
              <a:t>A process is a program in execution. As a process executes, it changes state. The state of a process is defined in part by the current activity of that process. A process may be in one of the following states:</a:t>
            </a:r>
          </a:p>
          <a:p>
            <a:r>
              <a:rPr lang="en-US" dirty="0">
                <a:solidFill>
                  <a:schemeClr val="accent5"/>
                </a:solidFill>
              </a:rPr>
              <a:t>New. </a:t>
            </a:r>
            <a:r>
              <a:rPr lang="en-US" dirty="0"/>
              <a:t>The process is being created.</a:t>
            </a:r>
          </a:p>
          <a:p>
            <a:pPr marL="0" indent="0">
              <a:buNone/>
            </a:pPr>
            <a:r>
              <a:rPr lang="en-US" dirty="0"/>
              <a:t>• </a:t>
            </a:r>
            <a:r>
              <a:rPr lang="en-US" dirty="0">
                <a:solidFill>
                  <a:schemeClr val="accent5"/>
                </a:solidFill>
              </a:rPr>
              <a:t>Running. </a:t>
            </a:r>
            <a:r>
              <a:rPr lang="en-US" dirty="0"/>
              <a:t>Instructions are being executed.</a:t>
            </a:r>
          </a:p>
          <a:p>
            <a:pPr marL="0" indent="0">
              <a:buNone/>
            </a:pPr>
            <a:r>
              <a:rPr lang="en-US" dirty="0"/>
              <a:t>• </a:t>
            </a:r>
            <a:r>
              <a:rPr lang="en-US" dirty="0">
                <a:solidFill>
                  <a:schemeClr val="accent5"/>
                </a:solidFill>
              </a:rPr>
              <a:t>Waiting. </a:t>
            </a:r>
            <a:r>
              <a:rPr lang="en-US" dirty="0"/>
              <a:t>The process is waiting for some event to occur (such as an I/O completion or reception of a signal).</a:t>
            </a:r>
          </a:p>
          <a:p>
            <a:pPr marL="0" indent="0">
              <a:buNone/>
            </a:pPr>
            <a:r>
              <a:rPr lang="en-US" dirty="0"/>
              <a:t>• </a:t>
            </a:r>
            <a:r>
              <a:rPr lang="en-US" dirty="0">
                <a:solidFill>
                  <a:schemeClr val="accent5"/>
                </a:solidFill>
              </a:rPr>
              <a:t>Ready. </a:t>
            </a:r>
            <a:r>
              <a:rPr lang="en-US" dirty="0"/>
              <a:t>The process is waiting to be assigned to a processor.</a:t>
            </a:r>
            <a:endParaRPr lang="en-IN" dirty="0"/>
          </a:p>
        </p:txBody>
      </p:sp>
    </p:spTree>
    <p:extLst>
      <p:ext uri="{BB962C8B-B14F-4D97-AF65-F5344CB8AC3E}">
        <p14:creationId xmlns:p14="http://schemas.microsoft.com/office/powerpoint/2010/main" val="4040268362"/>
      </p:ext>
    </p:extLst>
  </p:cSld>
  <p:clrMapOvr>
    <a:overrideClrMapping bg1="lt1" tx1="dk1" bg2="lt2" tx2="dk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F766E7-64D7-FFA6-FDDE-BA18DB04A6A0}"/>
              </a:ext>
            </a:extLst>
          </p:cNvPr>
          <p:cNvSpPr>
            <a:spLocks noGrp="1"/>
          </p:cNvSpPr>
          <p:nvPr>
            <p:ph type="title"/>
          </p:nvPr>
        </p:nvSpPr>
        <p:spPr/>
        <p:txBody>
          <a:bodyPr/>
          <a:lstStyle/>
          <a:p>
            <a:pPr algn="ctr"/>
            <a:r>
              <a:rPr lang="en-IN" b="1" dirty="0">
                <a:solidFill>
                  <a:srgbClr val="FF0000"/>
                </a:solidFill>
              </a:rPr>
              <a:t>Access Control</a:t>
            </a:r>
          </a:p>
        </p:txBody>
      </p:sp>
      <p:sp>
        <p:nvSpPr>
          <p:cNvPr id="3" name="Content Placeholder 2">
            <a:extLst>
              <a:ext uri="{FF2B5EF4-FFF2-40B4-BE49-F238E27FC236}">
                <a16:creationId xmlns:a16="http://schemas.microsoft.com/office/drawing/2014/main" xmlns="" id="{376307A6-A108-4314-B8F7-177692128EF0}"/>
              </a:ext>
            </a:extLst>
          </p:cNvPr>
          <p:cNvSpPr>
            <a:spLocks noGrp="1"/>
          </p:cNvSpPr>
          <p:nvPr>
            <p:ph idx="1"/>
          </p:nvPr>
        </p:nvSpPr>
        <p:spPr/>
        <p:txBody>
          <a:bodyPr>
            <a:normAutofit lnSpcReduction="10000"/>
          </a:bodyPr>
          <a:lstStyle/>
          <a:p>
            <a:r>
              <a:rPr lang="en-US" dirty="0"/>
              <a:t>The most common approach to the protection problem is to make access dependent on the identity of the user. </a:t>
            </a:r>
          </a:p>
          <a:p>
            <a:r>
              <a:rPr lang="en-US" dirty="0"/>
              <a:t>Different users may need different types of access to a file or directory. </a:t>
            </a:r>
          </a:p>
          <a:p>
            <a:r>
              <a:rPr lang="en-US" dirty="0"/>
              <a:t>The most general scheme to implement identity dependent access is to associate with each file and directory an access-control list (ACL) specifying user names and the types of access allowed for each user.</a:t>
            </a:r>
          </a:p>
          <a:p>
            <a:r>
              <a:rPr lang="en-US" dirty="0"/>
              <a:t>When a user requests access to a particular file, the operating system checks the access list associated with that file. If that user is listed for the requested access, the access is allowed. Otherwise, a protection violation occurs, and the user job is denied access to the file.</a:t>
            </a:r>
            <a:endParaRPr lang="en-IN" dirty="0"/>
          </a:p>
        </p:txBody>
      </p:sp>
    </p:spTree>
    <p:extLst>
      <p:ext uri="{BB962C8B-B14F-4D97-AF65-F5344CB8AC3E}">
        <p14:creationId xmlns:p14="http://schemas.microsoft.com/office/powerpoint/2010/main" val="35603826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A5946-B219-93DB-7237-9FAFB1FEE477}"/>
              </a:ext>
            </a:extLst>
          </p:cNvPr>
          <p:cNvSpPr>
            <a:spLocks noGrp="1"/>
          </p:cNvSpPr>
          <p:nvPr>
            <p:ph type="title"/>
          </p:nvPr>
        </p:nvSpPr>
        <p:spPr/>
        <p:txBody>
          <a:bodyPr/>
          <a:lstStyle/>
          <a:p>
            <a:pPr algn="ctr"/>
            <a:r>
              <a:rPr lang="en-IN" b="1" dirty="0">
                <a:solidFill>
                  <a:srgbClr val="FF0000"/>
                </a:solidFill>
              </a:rPr>
              <a:t>Access Control</a:t>
            </a:r>
            <a:endParaRPr lang="en-IN" dirty="0"/>
          </a:p>
        </p:txBody>
      </p:sp>
      <p:sp>
        <p:nvSpPr>
          <p:cNvPr id="3" name="Content Placeholder 2">
            <a:extLst>
              <a:ext uri="{FF2B5EF4-FFF2-40B4-BE49-F238E27FC236}">
                <a16:creationId xmlns:a16="http://schemas.microsoft.com/office/drawing/2014/main" xmlns="" id="{6376FEF5-FB61-3EC3-44A2-94F829FA042D}"/>
              </a:ext>
            </a:extLst>
          </p:cNvPr>
          <p:cNvSpPr>
            <a:spLocks noGrp="1"/>
          </p:cNvSpPr>
          <p:nvPr>
            <p:ph idx="1"/>
          </p:nvPr>
        </p:nvSpPr>
        <p:spPr/>
        <p:txBody>
          <a:bodyPr/>
          <a:lstStyle/>
          <a:p>
            <a:pPr marL="0" indent="0">
              <a:buNone/>
            </a:pPr>
            <a:r>
              <a:rPr lang="en-US" dirty="0"/>
              <a:t>Many systems recognize three classifications of users in connection with each file:</a:t>
            </a:r>
          </a:p>
          <a:p>
            <a:r>
              <a:rPr lang="en-US" b="1" dirty="0">
                <a:solidFill>
                  <a:srgbClr val="FF0000"/>
                </a:solidFill>
              </a:rPr>
              <a:t>Owner. </a:t>
            </a:r>
            <a:r>
              <a:rPr lang="en-US" dirty="0"/>
              <a:t>The user who created the file is the owner.</a:t>
            </a:r>
          </a:p>
          <a:p>
            <a:r>
              <a:rPr lang="en-US" b="1" dirty="0">
                <a:solidFill>
                  <a:srgbClr val="FF0000"/>
                </a:solidFill>
              </a:rPr>
              <a:t>Group.</a:t>
            </a:r>
            <a:r>
              <a:rPr lang="en-US" dirty="0"/>
              <a:t> A set of users who are sharing the file and need similar access is a group, or work group.</a:t>
            </a:r>
          </a:p>
          <a:p>
            <a:r>
              <a:rPr lang="en-US" b="1" dirty="0">
                <a:solidFill>
                  <a:srgbClr val="FF0000"/>
                </a:solidFill>
              </a:rPr>
              <a:t> Other. </a:t>
            </a:r>
            <a:r>
              <a:rPr lang="en-US" dirty="0"/>
              <a:t>All other users in the system.</a:t>
            </a:r>
            <a:endParaRPr lang="en-IN" dirty="0"/>
          </a:p>
        </p:txBody>
      </p:sp>
    </p:spTree>
    <p:extLst>
      <p:ext uri="{BB962C8B-B14F-4D97-AF65-F5344CB8AC3E}">
        <p14:creationId xmlns:p14="http://schemas.microsoft.com/office/powerpoint/2010/main" val="38956623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9FEBB1-95BB-7DBE-9F8B-1F4F8AAD61A8}"/>
              </a:ext>
            </a:extLst>
          </p:cNvPr>
          <p:cNvSpPr>
            <a:spLocks noGrp="1"/>
          </p:cNvSpPr>
          <p:nvPr>
            <p:ph type="title"/>
          </p:nvPr>
        </p:nvSpPr>
        <p:spPr/>
        <p:txBody>
          <a:bodyPr>
            <a:normAutofit/>
          </a:bodyPr>
          <a:lstStyle/>
          <a:p>
            <a:pPr algn="ctr"/>
            <a:r>
              <a:rPr lang="en-IN" b="1" dirty="0">
                <a:solidFill>
                  <a:srgbClr val="FF0000"/>
                </a:solidFill>
              </a:rPr>
              <a:t>Types of file system</a:t>
            </a:r>
            <a:br>
              <a:rPr lang="en-IN" b="1" dirty="0">
                <a:solidFill>
                  <a:srgbClr val="FF0000"/>
                </a:solidFill>
              </a:rPr>
            </a:br>
            <a:r>
              <a:rPr lang="en-IN" b="1" dirty="0">
                <a:solidFill>
                  <a:srgbClr val="FF0000"/>
                </a:solidFill>
              </a:rPr>
              <a:t>(FAT- File Allocation Table)</a:t>
            </a:r>
            <a:endParaRPr lang="en-IN" dirty="0"/>
          </a:p>
        </p:txBody>
      </p:sp>
      <p:sp>
        <p:nvSpPr>
          <p:cNvPr id="3" name="Content Placeholder 2">
            <a:extLst>
              <a:ext uri="{FF2B5EF4-FFF2-40B4-BE49-F238E27FC236}">
                <a16:creationId xmlns:a16="http://schemas.microsoft.com/office/drawing/2014/main" xmlns="" id="{7EFD6DBF-88A8-CFA0-AA34-C5C2947F948C}"/>
              </a:ext>
            </a:extLst>
          </p:cNvPr>
          <p:cNvSpPr>
            <a:spLocks noGrp="1"/>
          </p:cNvSpPr>
          <p:nvPr>
            <p:ph idx="1"/>
          </p:nvPr>
        </p:nvSpPr>
        <p:spPr/>
        <p:txBody>
          <a:bodyPr>
            <a:normAutofit lnSpcReduction="10000"/>
          </a:bodyPr>
          <a:lstStyle/>
          <a:p>
            <a:pPr algn="just" rtl="0"/>
            <a:r>
              <a:rPr lang="en-US" dirty="0">
                <a:effectLst/>
              </a:rPr>
              <a:t>An index table of the files kept on the device or in the system is created by the FAT system.</a:t>
            </a:r>
          </a:p>
          <a:p>
            <a:pPr algn="just" rtl="0"/>
            <a:r>
              <a:rPr lang="en-US" dirty="0">
                <a:effectLst/>
              </a:rPr>
              <a:t> There is a record in the index table for every data cluster (data storage area). The next cluster number, an EOF (end of file) marker, any unused disk space, and other specifically designated drive regions are all contained in the entries.</a:t>
            </a:r>
          </a:p>
          <a:p>
            <a:pPr algn="just" rtl="0"/>
            <a:r>
              <a:rPr lang="en-US" dirty="0"/>
              <a:t>Standard for FAT : </a:t>
            </a:r>
          </a:p>
          <a:p>
            <a:pPr lvl="1" algn="just"/>
            <a:r>
              <a:rPr lang="en-IN" dirty="0"/>
              <a:t>FAT12</a:t>
            </a:r>
          </a:p>
          <a:p>
            <a:pPr lvl="1" algn="just"/>
            <a:r>
              <a:rPr lang="en-IN" dirty="0"/>
              <a:t>FAT16</a:t>
            </a:r>
          </a:p>
          <a:p>
            <a:pPr lvl="1" algn="just"/>
            <a:r>
              <a:rPr lang="en-IN" dirty="0"/>
              <a:t> FAT32</a:t>
            </a:r>
          </a:p>
          <a:p>
            <a:pPr lvl="1" algn="just"/>
            <a:r>
              <a:rPr lang="en-IN" dirty="0" err="1"/>
              <a:t>exFAT</a:t>
            </a:r>
            <a:endParaRPr lang="en-IN" dirty="0"/>
          </a:p>
        </p:txBody>
      </p:sp>
    </p:spTree>
    <p:extLst>
      <p:ext uri="{BB962C8B-B14F-4D97-AF65-F5344CB8AC3E}">
        <p14:creationId xmlns:p14="http://schemas.microsoft.com/office/powerpoint/2010/main" val="6811062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912035-A4E7-21CC-30D0-DB4579AC7FC9}"/>
              </a:ext>
            </a:extLst>
          </p:cNvPr>
          <p:cNvSpPr>
            <a:spLocks noGrp="1"/>
          </p:cNvSpPr>
          <p:nvPr>
            <p:ph type="title"/>
          </p:nvPr>
        </p:nvSpPr>
        <p:spPr/>
        <p:txBody>
          <a:bodyPr/>
          <a:lstStyle/>
          <a:p>
            <a:pPr algn="ctr"/>
            <a:r>
              <a:rPr lang="en-US" b="1" dirty="0">
                <a:solidFill>
                  <a:srgbClr val="FF0000"/>
                </a:solidFill>
              </a:rPr>
              <a:t>Advantages of File Allocation Table(FAT) </a:t>
            </a:r>
            <a:endParaRPr lang="en-IN" dirty="0">
              <a:solidFill>
                <a:srgbClr val="FF0000"/>
              </a:solidFill>
            </a:endParaRPr>
          </a:p>
        </p:txBody>
      </p:sp>
      <p:sp>
        <p:nvSpPr>
          <p:cNvPr id="3" name="Content Placeholder 2">
            <a:extLst>
              <a:ext uri="{FF2B5EF4-FFF2-40B4-BE49-F238E27FC236}">
                <a16:creationId xmlns:a16="http://schemas.microsoft.com/office/drawing/2014/main" xmlns="" id="{AE240ED5-A961-4ADC-CCB9-A6F90B8BD6A5}"/>
              </a:ext>
            </a:extLst>
          </p:cNvPr>
          <p:cNvSpPr>
            <a:spLocks noGrp="1"/>
          </p:cNvSpPr>
          <p:nvPr>
            <p:ph idx="1"/>
          </p:nvPr>
        </p:nvSpPr>
        <p:spPr>
          <a:xfrm>
            <a:off x="838200" y="1552353"/>
            <a:ext cx="10515600" cy="4624610"/>
          </a:xfrm>
        </p:spPr>
        <p:txBody>
          <a:bodyPr/>
          <a:lstStyle/>
          <a:p>
            <a:pPr>
              <a:buFont typeface="Arial" panose="020B0604020202020204" pitchFamily="34" charset="0"/>
              <a:buChar char="•"/>
            </a:pPr>
            <a:r>
              <a:rPr lang="en-US" b="1" dirty="0">
                <a:solidFill>
                  <a:srgbClr val="FF0000"/>
                </a:solidFill>
              </a:rPr>
              <a:t>Storage: </a:t>
            </a:r>
            <a:r>
              <a:rPr lang="en-US" dirty="0"/>
              <a:t>Supports partition sizes </a:t>
            </a:r>
            <a:r>
              <a:rPr lang="en-US" dirty="0" err="1"/>
              <a:t>upto</a:t>
            </a:r>
            <a:r>
              <a:rPr lang="en-US" dirty="0"/>
              <a:t> 8 Terabytes.</a:t>
            </a:r>
          </a:p>
          <a:p>
            <a:pPr>
              <a:buFont typeface="Arial" panose="020B0604020202020204" pitchFamily="34" charset="0"/>
              <a:buChar char="•"/>
            </a:pPr>
            <a:r>
              <a:rPr lang="en-US" b="1" dirty="0">
                <a:solidFill>
                  <a:srgbClr val="FF0000"/>
                </a:solidFill>
              </a:rPr>
              <a:t>Scope: </a:t>
            </a:r>
            <a:r>
              <a:rPr lang="en-US" dirty="0"/>
              <a:t>It is the oldest of the 3 file systems available on windows OS. Due to which it is used widely by a large number of manufacturers of computer appliances like USB drives, Game Consoles etc.</a:t>
            </a:r>
          </a:p>
          <a:p>
            <a:pPr>
              <a:buFont typeface="Arial" panose="020B0604020202020204" pitchFamily="34" charset="0"/>
              <a:buChar char="•"/>
            </a:pPr>
            <a:r>
              <a:rPr lang="en-US" b="1" dirty="0">
                <a:solidFill>
                  <a:srgbClr val="FF0000"/>
                </a:solidFill>
              </a:rPr>
              <a:t>Compatibility with other Filesystems:</a:t>
            </a:r>
            <a:r>
              <a:rPr lang="en-US" dirty="0">
                <a:solidFill>
                  <a:srgbClr val="FF0000"/>
                </a:solidFill>
              </a:rPr>
              <a:t> </a:t>
            </a:r>
            <a:r>
              <a:rPr lang="en-US" dirty="0"/>
              <a:t>FAT32 filesystem allows easy conversion routes. Therefore, a volume having FAT32 as files system could be converted to an NTFS volume without any data loss.</a:t>
            </a:r>
          </a:p>
          <a:p>
            <a:pPr>
              <a:buFont typeface="Arial" panose="020B0604020202020204" pitchFamily="34" charset="0"/>
              <a:buChar char="•"/>
            </a:pPr>
            <a:r>
              <a:rPr lang="en-US" b="1" dirty="0">
                <a:solidFill>
                  <a:srgbClr val="FF0000"/>
                </a:solidFill>
              </a:rPr>
              <a:t>Compatibility:</a:t>
            </a:r>
            <a:r>
              <a:rPr lang="en-US" dirty="0">
                <a:solidFill>
                  <a:srgbClr val="FF0000"/>
                </a:solidFill>
              </a:rPr>
              <a:t> </a:t>
            </a:r>
            <a:r>
              <a:rPr lang="en-US" dirty="0"/>
              <a:t>The filesystem is compatible with most operating systems in existence, such as Linux, Windows, MacOS.</a:t>
            </a:r>
          </a:p>
          <a:p>
            <a:pPr marL="0" indent="0">
              <a:buNone/>
            </a:pPr>
            <a:endParaRPr lang="en-IN" dirty="0"/>
          </a:p>
        </p:txBody>
      </p:sp>
    </p:spTree>
    <p:extLst>
      <p:ext uri="{BB962C8B-B14F-4D97-AF65-F5344CB8AC3E}">
        <p14:creationId xmlns:p14="http://schemas.microsoft.com/office/powerpoint/2010/main" val="38698225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DD5DC-0031-9314-06D7-88E9F97A8BB5}"/>
              </a:ext>
            </a:extLst>
          </p:cNvPr>
          <p:cNvSpPr>
            <a:spLocks noGrp="1"/>
          </p:cNvSpPr>
          <p:nvPr>
            <p:ph type="title"/>
          </p:nvPr>
        </p:nvSpPr>
        <p:spPr/>
        <p:txBody>
          <a:bodyPr/>
          <a:lstStyle/>
          <a:p>
            <a:pPr algn="ctr"/>
            <a:r>
              <a:rPr lang="en-US" b="1" dirty="0">
                <a:solidFill>
                  <a:srgbClr val="FF0000"/>
                </a:solidFill>
              </a:rPr>
              <a:t>Disadvantages of File Allocation Table(FAT) </a:t>
            </a:r>
            <a:endParaRPr lang="en-IN" dirty="0">
              <a:solidFill>
                <a:srgbClr val="FF0000"/>
              </a:solidFill>
            </a:endParaRPr>
          </a:p>
        </p:txBody>
      </p:sp>
      <p:sp>
        <p:nvSpPr>
          <p:cNvPr id="3" name="Content Placeholder 2">
            <a:extLst>
              <a:ext uri="{FF2B5EF4-FFF2-40B4-BE49-F238E27FC236}">
                <a16:creationId xmlns:a16="http://schemas.microsoft.com/office/drawing/2014/main" xmlns="" id="{DDB91BC1-CDE9-2772-29F5-F34B7784241E}"/>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Support file sizes up to 4 Gigabyte</a:t>
            </a:r>
          </a:p>
          <a:p>
            <a:pPr>
              <a:buFont typeface="Arial" panose="020B0604020202020204" pitchFamily="34" charset="0"/>
              <a:buChar char="•"/>
            </a:pPr>
            <a:r>
              <a:rPr lang="en-US" dirty="0"/>
              <a:t>Has negligible amount of security to the data stored. Therefore, data could be tampered illicitly</a:t>
            </a:r>
          </a:p>
          <a:p>
            <a:pPr>
              <a:buFont typeface="Arial" panose="020B0604020202020204" pitchFamily="34" charset="0"/>
              <a:buChar char="•"/>
            </a:pPr>
            <a:r>
              <a:rPr lang="en-US" dirty="0"/>
              <a:t>Has no fault tolerance</a:t>
            </a:r>
          </a:p>
          <a:p>
            <a:pPr>
              <a:buFont typeface="Arial" panose="020B0604020202020204" pitchFamily="34" charset="0"/>
              <a:buChar char="•"/>
            </a:pPr>
            <a:r>
              <a:rPr lang="en-US" dirty="0"/>
              <a:t>No support for Encryption of individual file or folder</a:t>
            </a:r>
          </a:p>
          <a:p>
            <a:pPr>
              <a:buFont typeface="Arial" panose="020B0604020202020204" pitchFamily="34" charset="0"/>
              <a:buChar char="•"/>
            </a:pPr>
            <a:r>
              <a:rPr lang="en-US" dirty="0"/>
              <a:t>No support for data recovery in case of data loss, as opposed to newer file systems which implement certain measures for ease in data recovery in case of data loss (ex. NTFS has Journaling which could be used for speeding up the process of data recovery)</a:t>
            </a:r>
          </a:p>
          <a:p>
            <a:pPr>
              <a:buFont typeface="Arial" panose="020B0604020202020204" pitchFamily="34" charset="0"/>
              <a:buChar char="•"/>
            </a:pPr>
            <a:r>
              <a:rPr lang="en-US" dirty="0"/>
              <a:t>No longer being supported by several technological manufacturers, due to newer/better filesystems taking precedence</a:t>
            </a:r>
          </a:p>
          <a:p>
            <a:endParaRPr lang="en-IN" dirty="0"/>
          </a:p>
        </p:txBody>
      </p:sp>
    </p:spTree>
    <p:extLst>
      <p:ext uri="{BB962C8B-B14F-4D97-AF65-F5344CB8AC3E}">
        <p14:creationId xmlns:p14="http://schemas.microsoft.com/office/powerpoint/2010/main" val="34186281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09003-6D9D-AE43-F0BE-5E5857A9DDEE}"/>
              </a:ext>
            </a:extLst>
          </p:cNvPr>
          <p:cNvSpPr>
            <a:spLocks noGrp="1"/>
          </p:cNvSpPr>
          <p:nvPr>
            <p:ph type="title"/>
          </p:nvPr>
        </p:nvSpPr>
        <p:spPr/>
        <p:txBody>
          <a:bodyPr/>
          <a:lstStyle/>
          <a:p>
            <a:pPr algn="ctr"/>
            <a:r>
              <a:rPr lang="en-IN" b="1" dirty="0">
                <a:solidFill>
                  <a:srgbClr val="FF0000"/>
                </a:solidFill>
              </a:rPr>
              <a:t>NTFS</a:t>
            </a:r>
            <a:endParaRPr lang="en-IN" dirty="0"/>
          </a:p>
        </p:txBody>
      </p:sp>
      <p:sp>
        <p:nvSpPr>
          <p:cNvPr id="3" name="Content Placeholder 2">
            <a:extLst>
              <a:ext uri="{FF2B5EF4-FFF2-40B4-BE49-F238E27FC236}">
                <a16:creationId xmlns:a16="http://schemas.microsoft.com/office/drawing/2014/main" xmlns="" id="{C834C217-611D-039E-89A1-4C83D2026CB4}"/>
              </a:ext>
            </a:extLst>
          </p:cNvPr>
          <p:cNvSpPr>
            <a:spLocks noGrp="1"/>
          </p:cNvSpPr>
          <p:nvPr>
            <p:ph idx="1"/>
          </p:nvPr>
        </p:nvSpPr>
        <p:spPr>
          <a:xfrm>
            <a:off x="838200" y="1825625"/>
            <a:ext cx="10515600" cy="3288635"/>
          </a:xfrm>
        </p:spPr>
        <p:txBody>
          <a:bodyPr/>
          <a:lstStyle/>
          <a:p>
            <a:r>
              <a:rPr lang="en-US" dirty="0"/>
              <a:t>NTFS stands for </a:t>
            </a:r>
            <a:r>
              <a:rPr lang="en-US" b="1" dirty="0"/>
              <a:t>New Technology File System</a:t>
            </a:r>
            <a:r>
              <a:rPr lang="en-US" dirty="0"/>
              <a:t> is a proprietary file system developed by Microsoft, started with the Windows NT 3.1 and many other such as Windows 2000, including Windows XP, Windows Server 2003, Windows 7, Windows 8. NTFS file system has many technical benefits over FAT (File Allocation Table ) an improved version and HPFS (High Performance File System) an improved support for metadata.</a:t>
            </a:r>
          </a:p>
          <a:p>
            <a:pPr marL="0" indent="0">
              <a:buNone/>
            </a:pPr>
            <a:endParaRPr lang="en-IN" dirty="0"/>
          </a:p>
        </p:txBody>
      </p:sp>
    </p:spTree>
    <p:extLst>
      <p:ext uri="{BB962C8B-B14F-4D97-AF65-F5344CB8AC3E}">
        <p14:creationId xmlns:p14="http://schemas.microsoft.com/office/powerpoint/2010/main" val="34369835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C6612B-F908-0B49-6565-2BFACFC43D5C}"/>
              </a:ext>
            </a:extLst>
          </p:cNvPr>
          <p:cNvSpPr>
            <a:spLocks noGrp="1"/>
          </p:cNvSpPr>
          <p:nvPr>
            <p:ph type="title"/>
          </p:nvPr>
        </p:nvSpPr>
        <p:spPr/>
        <p:txBody>
          <a:bodyPr/>
          <a:lstStyle/>
          <a:p>
            <a:pPr algn="ctr"/>
            <a:r>
              <a:rPr lang="en-IN" b="1" dirty="0">
                <a:solidFill>
                  <a:srgbClr val="FF0000"/>
                </a:solidFill>
              </a:rPr>
              <a:t>Characteristics of NTFS </a:t>
            </a:r>
          </a:p>
        </p:txBody>
      </p:sp>
      <p:sp>
        <p:nvSpPr>
          <p:cNvPr id="3" name="Content Placeholder 2">
            <a:extLst>
              <a:ext uri="{FF2B5EF4-FFF2-40B4-BE49-F238E27FC236}">
                <a16:creationId xmlns:a16="http://schemas.microsoft.com/office/drawing/2014/main" xmlns="" id="{52593FE3-0724-B093-BC41-665FAA1E99EC}"/>
              </a:ext>
            </a:extLst>
          </p:cNvPr>
          <p:cNvSpPr>
            <a:spLocks noGrp="1"/>
          </p:cNvSpPr>
          <p:nvPr>
            <p:ph idx="1"/>
          </p:nvPr>
        </p:nvSpPr>
        <p:spPr/>
        <p:txBody>
          <a:bodyPr>
            <a:normAutofit/>
          </a:bodyPr>
          <a:lstStyle/>
          <a:p>
            <a:pPr>
              <a:buFont typeface="+mj-lt"/>
              <a:buAutoNum type="arabicPeriod"/>
            </a:pPr>
            <a:r>
              <a:rPr lang="en-US" b="1" dirty="0">
                <a:solidFill>
                  <a:srgbClr val="FF0000"/>
                </a:solidFill>
              </a:rPr>
              <a:t>Compatibility : </a:t>
            </a:r>
            <a:r>
              <a:rPr lang="en-US" dirty="0"/>
              <a:t>It supports compression of files and directories to optimize storage space.</a:t>
            </a:r>
          </a:p>
          <a:p>
            <a:pPr>
              <a:buFont typeface="+mj-lt"/>
              <a:buAutoNum type="arabicPeriod"/>
            </a:pPr>
            <a:r>
              <a:rPr lang="en-US" b="1" dirty="0">
                <a:solidFill>
                  <a:srgbClr val="FF0000"/>
                </a:solidFill>
              </a:rPr>
              <a:t>Scalability  :</a:t>
            </a:r>
            <a:r>
              <a:rPr lang="en-US" dirty="0"/>
              <a:t>It introduced with improved performance, scalable in comparison to its precursor.</a:t>
            </a:r>
          </a:p>
          <a:p>
            <a:pPr>
              <a:buFont typeface="+mj-lt"/>
              <a:buAutoNum type="arabicPeriod"/>
            </a:pPr>
            <a:r>
              <a:rPr lang="en-US" b="1" dirty="0">
                <a:solidFill>
                  <a:srgbClr val="FF0000"/>
                </a:solidFill>
              </a:rPr>
              <a:t>Efficiency :</a:t>
            </a:r>
            <a:r>
              <a:rPr lang="en-US" dirty="0"/>
              <a:t>It utilizes the disk space efficiently by using smaller size of clusters.</a:t>
            </a:r>
          </a:p>
          <a:p>
            <a:pPr>
              <a:buFont typeface="+mj-lt"/>
              <a:buAutoNum type="arabicPeriod"/>
            </a:pPr>
            <a:r>
              <a:rPr lang="en-US" b="1" dirty="0">
                <a:solidFill>
                  <a:srgbClr val="FF0000"/>
                </a:solidFill>
              </a:rPr>
              <a:t>Attributes :</a:t>
            </a:r>
            <a:r>
              <a:rPr lang="en-US" dirty="0"/>
              <a:t>NTFS’s attributes Read-only, hidden, system, archive, not content indexed, off-line, temporary, compressed.</a:t>
            </a:r>
          </a:p>
          <a:p>
            <a:pPr marL="0" indent="0">
              <a:buNone/>
            </a:pPr>
            <a:endParaRPr lang="en-IN" dirty="0"/>
          </a:p>
        </p:txBody>
      </p:sp>
    </p:spTree>
    <p:extLst>
      <p:ext uri="{BB962C8B-B14F-4D97-AF65-F5344CB8AC3E}">
        <p14:creationId xmlns:p14="http://schemas.microsoft.com/office/powerpoint/2010/main" val="20462620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55E97-0D83-9635-E812-E1A648DD3F18}"/>
              </a:ext>
            </a:extLst>
          </p:cNvPr>
          <p:cNvSpPr>
            <a:spLocks noGrp="1"/>
          </p:cNvSpPr>
          <p:nvPr>
            <p:ph type="title"/>
          </p:nvPr>
        </p:nvSpPr>
        <p:spPr/>
        <p:txBody>
          <a:bodyPr/>
          <a:lstStyle/>
          <a:p>
            <a:pPr algn="ctr"/>
            <a:r>
              <a:rPr lang="en-IN" b="1" dirty="0">
                <a:solidFill>
                  <a:srgbClr val="FF0000"/>
                </a:solidFill>
              </a:rPr>
              <a:t>Advantages of NTFS </a:t>
            </a:r>
            <a:endParaRPr lang="en-IN" dirty="0">
              <a:solidFill>
                <a:srgbClr val="FF0000"/>
              </a:solidFill>
            </a:endParaRPr>
          </a:p>
        </p:txBody>
      </p:sp>
      <p:sp>
        <p:nvSpPr>
          <p:cNvPr id="3" name="Content Placeholder 2">
            <a:extLst>
              <a:ext uri="{FF2B5EF4-FFF2-40B4-BE49-F238E27FC236}">
                <a16:creationId xmlns:a16="http://schemas.microsoft.com/office/drawing/2014/main" xmlns="" id="{F34B3EA1-75E2-9A70-F2E6-35B59BF5C7AC}"/>
              </a:ext>
            </a:extLst>
          </p:cNvPr>
          <p:cNvSpPr>
            <a:spLocks noGrp="1"/>
          </p:cNvSpPr>
          <p:nvPr>
            <p:ph idx="1"/>
          </p:nvPr>
        </p:nvSpPr>
        <p:spPr>
          <a:xfrm>
            <a:off x="838200" y="1825625"/>
            <a:ext cx="10515600" cy="3129147"/>
          </a:xfrm>
        </p:spPr>
        <p:txBody>
          <a:bodyPr/>
          <a:lstStyle/>
          <a:p>
            <a:pPr>
              <a:buFont typeface="Arial" panose="020B0604020202020204" pitchFamily="34" charset="0"/>
              <a:buChar char="•"/>
            </a:pPr>
            <a:r>
              <a:rPr lang="en-US" dirty="0"/>
              <a:t>Easily recovers file system and supports long file names. </a:t>
            </a:r>
          </a:p>
          <a:p>
            <a:pPr>
              <a:buFont typeface="Arial" panose="020B0604020202020204" pitchFamily="34" charset="0"/>
              <a:buChar char="•"/>
            </a:pPr>
            <a:r>
              <a:rPr lang="en-US" dirty="0"/>
              <a:t>Provides users with local security by protecting files and directories.</a:t>
            </a:r>
          </a:p>
          <a:p>
            <a:pPr>
              <a:buFont typeface="Arial" panose="020B0604020202020204" pitchFamily="34" charset="0"/>
              <a:buChar char="•"/>
            </a:pPr>
            <a:r>
              <a:rPr lang="en-US" dirty="0"/>
              <a:t>NTFS is a journaling file system.</a:t>
            </a:r>
          </a:p>
          <a:p>
            <a:pPr>
              <a:buFont typeface="Arial" panose="020B0604020202020204" pitchFamily="34" charset="0"/>
              <a:buChar char="•"/>
            </a:pPr>
            <a:r>
              <a:rPr lang="en-US" dirty="0"/>
              <a:t>It supports spanning volumes spread across several physical drives.</a:t>
            </a:r>
          </a:p>
          <a:p>
            <a:pPr>
              <a:buFont typeface="Arial" panose="020B0604020202020204" pitchFamily="34" charset="0"/>
              <a:buChar char="•"/>
            </a:pPr>
            <a:r>
              <a:rPr lang="en-US" dirty="0"/>
              <a:t>Support larger sized hard drives with increasing general performance of the drive .</a:t>
            </a:r>
          </a:p>
          <a:p>
            <a:pPr marL="0" indent="0">
              <a:buNone/>
            </a:pPr>
            <a:endParaRPr lang="en-IN" dirty="0"/>
          </a:p>
        </p:txBody>
      </p:sp>
    </p:spTree>
    <p:extLst>
      <p:ext uri="{BB962C8B-B14F-4D97-AF65-F5344CB8AC3E}">
        <p14:creationId xmlns:p14="http://schemas.microsoft.com/office/powerpoint/2010/main" val="3153818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F10CBA-7AD5-0E7C-F7FB-64F9798C5497}"/>
              </a:ext>
            </a:extLst>
          </p:cNvPr>
          <p:cNvSpPr>
            <a:spLocks noGrp="1"/>
          </p:cNvSpPr>
          <p:nvPr>
            <p:ph type="title"/>
          </p:nvPr>
        </p:nvSpPr>
        <p:spPr/>
        <p:txBody>
          <a:bodyPr/>
          <a:lstStyle/>
          <a:p>
            <a:pPr algn="ctr"/>
            <a:r>
              <a:rPr lang="en-IN" b="1" dirty="0">
                <a:solidFill>
                  <a:srgbClr val="FF0000"/>
                </a:solidFill>
              </a:rPr>
              <a:t>Disadvantages of NTFS </a:t>
            </a:r>
          </a:p>
        </p:txBody>
      </p:sp>
      <p:sp>
        <p:nvSpPr>
          <p:cNvPr id="3" name="Content Placeholder 2">
            <a:extLst>
              <a:ext uri="{FF2B5EF4-FFF2-40B4-BE49-F238E27FC236}">
                <a16:creationId xmlns:a16="http://schemas.microsoft.com/office/drawing/2014/main" xmlns="" id="{53664AC3-F76F-CF2B-BF61-4D92DAA73262}"/>
              </a:ext>
            </a:extLst>
          </p:cNvPr>
          <p:cNvSpPr>
            <a:spLocks noGrp="1"/>
          </p:cNvSpPr>
          <p:nvPr>
            <p:ph idx="1"/>
          </p:nvPr>
        </p:nvSpPr>
        <p:spPr>
          <a:xfrm>
            <a:off x="838200" y="1825625"/>
            <a:ext cx="10515600" cy="2778273"/>
          </a:xfrm>
        </p:spPr>
        <p:txBody>
          <a:bodyPr/>
          <a:lstStyle/>
          <a:p>
            <a:pPr>
              <a:buFont typeface="Arial" panose="020B0604020202020204" pitchFamily="34" charset="0"/>
              <a:buChar char="•"/>
            </a:pPr>
            <a:r>
              <a:rPr lang="en-US" dirty="0"/>
              <a:t>NTFS performance does not decrease as FAT does.</a:t>
            </a:r>
          </a:p>
          <a:p>
            <a:pPr>
              <a:buFont typeface="Arial" panose="020B0604020202020204" pitchFamily="34" charset="0"/>
              <a:buChar char="•"/>
            </a:pPr>
            <a:r>
              <a:rPr lang="en-US" dirty="0"/>
              <a:t>Removable devices such as Android smart phones, do not support NTFS.</a:t>
            </a:r>
          </a:p>
          <a:p>
            <a:pPr>
              <a:buFont typeface="Arial" panose="020B0604020202020204" pitchFamily="34" charset="0"/>
              <a:buChar char="•"/>
            </a:pPr>
            <a:r>
              <a:rPr lang="en-US" dirty="0"/>
              <a:t>Doesn’t include a system that guarantee file system performance.</a:t>
            </a:r>
          </a:p>
          <a:p>
            <a:endParaRPr lang="en-IN" dirty="0"/>
          </a:p>
        </p:txBody>
      </p:sp>
    </p:spTree>
    <p:extLst>
      <p:ext uri="{BB962C8B-B14F-4D97-AF65-F5344CB8AC3E}">
        <p14:creationId xmlns:p14="http://schemas.microsoft.com/office/powerpoint/2010/main" val="38963960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0F4B0-DEA5-70AB-1C18-C516B4D7F768}"/>
              </a:ext>
            </a:extLst>
          </p:cNvPr>
          <p:cNvSpPr>
            <a:spLocks noGrp="1"/>
          </p:cNvSpPr>
          <p:nvPr>
            <p:ph type="title"/>
          </p:nvPr>
        </p:nvSpPr>
        <p:spPr/>
        <p:txBody>
          <a:bodyPr/>
          <a:lstStyle/>
          <a:p>
            <a:pPr algn="ctr"/>
            <a:r>
              <a:rPr lang="en-US" b="1" dirty="0" err="1">
                <a:solidFill>
                  <a:srgbClr val="FF0000"/>
                </a:solidFill>
              </a:rPr>
              <a:t>ext</a:t>
            </a:r>
            <a:r>
              <a:rPr lang="en-US" b="1" dirty="0">
                <a:solidFill>
                  <a:srgbClr val="FF0000"/>
                </a:solidFill>
              </a:rPr>
              <a:t> (Extended File System)</a:t>
            </a:r>
            <a:endParaRPr lang="en-IN" dirty="0"/>
          </a:p>
        </p:txBody>
      </p:sp>
      <p:sp>
        <p:nvSpPr>
          <p:cNvPr id="3" name="Content Placeholder 2">
            <a:extLst>
              <a:ext uri="{FF2B5EF4-FFF2-40B4-BE49-F238E27FC236}">
                <a16:creationId xmlns:a16="http://schemas.microsoft.com/office/drawing/2014/main" xmlns="" id="{CB3ED517-08F5-6965-4F94-6EAC7B05E49A}"/>
              </a:ext>
            </a:extLst>
          </p:cNvPr>
          <p:cNvSpPr>
            <a:spLocks noGrp="1"/>
          </p:cNvSpPr>
          <p:nvPr>
            <p:ph idx="1"/>
          </p:nvPr>
        </p:nvSpPr>
        <p:spPr/>
        <p:txBody>
          <a:bodyPr>
            <a:normAutofit fontScale="85000" lnSpcReduction="20000"/>
          </a:bodyPr>
          <a:lstStyle/>
          <a:p>
            <a:r>
              <a:rPr lang="en-US" dirty="0"/>
              <a:t>The standard on-disk file system used by Linux is called ext3, for historical reasons. Linux was originally programmed with a </a:t>
            </a:r>
            <a:r>
              <a:rPr lang="en-US" dirty="0" err="1"/>
              <a:t>Minix</a:t>
            </a:r>
            <a:r>
              <a:rPr lang="en-US" dirty="0"/>
              <a:t>-compatible file system, to ease exchanging data with the </a:t>
            </a:r>
            <a:r>
              <a:rPr lang="en-US" dirty="0" err="1"/>
              <a:t>Minix</a:t>
            </a:r>
            <a:r>
              <a:rPr lang="en-US" dirty="0"/>
              <a:t> development system, but that file system was severely restricted by 14-character file-name limits and a maximum file-system size of 64- MB. </a:t>
            </a:r>
          </a:p>
          <a:p>
            <a:r>
              <a:rPr lang="en-US" dirty="0"/>
              <a:t>The </a:t>
            </a:r>
            <a:r>
              <a:rPr lang="en-US" dirty="0" err="1"/>
              <a:t>Minix</a:t>
            </a:r>
            <a:r>
              <a:rPr lang="en-US" dirty="0"/>
              <a:t> file system was superseded by a new file system, which was christened the extended file system (</a:t>
            </a:r>
            <a:r>
              <a:rPr lang="en-US" dirty="0" err="1"/>
              <a:t>extfs</a:t>
            </a:r>
            <a:r>
              <a:rPr lang="en-US" dirty="0"/>
              <a:t>). </a:t>
            </a:r>
          </a:p>
          <a:p>
            <a:r>
              <a:rPr lang="en-US" dirty="0"/>
              <a:t>A later redesign to improve performance and scalability and to add a few missing features led to the second extended file system (ext2). </a:t>
            </a:r>
          </a:p>
          <a:p>
            <a:r>
              <a:rPr lang="en-US" dirty="0"/>
              <a:t>Further development added journaling capabilities, and the system was renamed the third extended file system (ext3). </a:t>
            </a:r>
          </a:p>
          <a:p>
            <a:r>
              <a:rPr lang="en-US" dirty="0"/>
              <a:t>Linux kernel developers then augmented ext3 with modern file-system features such as extents. This new file system is called the fourth extended file system (ext4).</a:t>
            </a:r>
            <a:endParaRPr lang="en-IN" dirty="0"/>
          </a:p>
        </p:txBody>
      </p:sp>
    </p:spTree>
    <p:extLst>
      <p:ext uri="{BB962C8B-B14F-4D97-AF65-F5344CB8AC3E}">
        <p14:creationId xmlns:p14="http://schemas.microsoft.com/office/powerpoint/2010/main" val="404483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494EA-3B7B-D162-B750-E700CEBC9E2E}"/>
              </a:ext>
            </a:extLst>
          </p:cNvPr>
          <p:cNvSpPr>
            <a:spLocks noGrp="1"/>
          </p:cNvSpPr>
          <p:nvPr>
            <p:ph type="title"/>
          </p:nvPr>
        </p:nvSpPr>
        <p:spPr/>
        <p:txBody>
          <a:bodyPr/>
          <a:lstStyle/>
          <a:p>
            <a:r>
              <a:rPr lang="en-IN" dirty="0"/>
              <a:t>Course Outcomes</a:t>
            </a:r>
          </a:p>
        </p:txBody>
      </p:sp>
      <p:graphicFrame>
        <p:nvGraphicFramePr>
          <p:cNvPr id="4" name="Content Placeholder 3">
            <a:extLst>
              <a:ext uri="{FF2B5EF4-FFF2-40B4-BE49-F238E27FC236}">
                <a16:creationId xmlns:a16="http://schemas.microsoft.com/office/drawing/2014/main" xmlns="" id="{D8A73E80-8F45-D9DD-5ED5-A9AE6807B35A}"/>
              </a:ext>
            </a:extLst>
          </p:cNvPr>
          <p:cNvGraphicFramePr>
            <a:graphicFrameLocks noGrp="1"/>
          </p:cNvGraphicFramePr>
          <p:nvPr>
            <p:ph idx="1"/>
            <p:extLst>
              <p:ext uri="{D42A27DB-BD31-4B8C-83A1-F6EECF244321}">
                <p14:modId xmlns:p14="http://schemas.microsoft.com/office/powerpoint/2010/main" val="2922491561"/>
              </p:ext>
            </p:extLst>
          </p:nvPr>
        </p:nvGraphicFramePr>
        <p:xfrm>
          <a:off x="1552354" y="1424762"/>
          <a:ext cx="8793126" cy="4828633"/>
        </p:xfrm>
        <a:graphic>
          <a:graphicData uri="http://schemas.openxmlformats.org/drawingml/2006/table">
            <a:tbl>
              <a:tblPr firstRow="1" firstCol="1" lastRow="1" lastCol="1" bandRow="1" bandCol="1">
                <a:tableStyleId>{5C22544A-7EE6-4342-B048-85BDC9FD1C3A}</a:tableStyleId>
              </a:tblPr>
              <a:tblGrid>
                <a:gridCol w="1720065">
                  <a:extLst>
                    <a:ext uri="{9D8B030D-6E8A-4147-A177-3AD203B41FA5}">
                      <a16:colId xmlns:a16="http://schemas.microsoft.com/office/drawing/2014/main" xmlns="" val="2276107892"/>
                    </a:ext>
                  </a:extLst>
                </a:gridCol>
                <a:gridCol w="7073061">
                  <a:extLst>
                    <a:ext uri="{9D8B030D-6E8A-4147-A177-3AD203B41FA5}">
                      <a16:colId xmlns:a16="http://schemas.microsoft.com/office/drawing/2014/main" xmlns="" val="1314590040"/>
                    </a:ext>
                  </a:extLst>
                </a:gridCol>
              </a:tblGrid>
              <a:tr h="1005544">
                <a:tc>
                  <a:txBody>
                    <a:bodyPr/>
                    <a:lstStyle/>
                    <a:p>
                      <a:pPr marL="64135">
                        <a:spcBef>
                          <a:spcPts val="40"/>
                        </a:spcBef>
                        <a:spcAft>
                          <a:spcPts val="0"/>
                        </a:spcAft>
                      </a:pPr>
                      <a:r>
                        <a:rPr lang="en-US" sz="2000" dirty="0">
                          <a:effectLst/>
                        </a:rPr>
                        <a:t> </a:t>
                      </a:r>
                      <a:endParaRPr lang="en-IN" sz="2000" dirty="0">
                        <a:effectLst/>
                      </a:endParaRPr>
                    </a:p>
                    <a:p>
                      <a:pPr marL="336550" marR="333375" algn="ctr">
                        <a:spcBef>
                          <a:spcPts val="35"/>
                        </a:spcBef>
                        <a:spcAft>
                          <a:spcPts val="0"/>
                        </a:spcAft>
                      </a:pPr>
                      <a:r>
                        <a:rPr lang="en-US" sz="2000" dirty="0">
                          <a:effectLst/>
                        </a:rPr>
                        <a:t>CLO01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05"/>
                        </a:spcBef>
                      </a:pPr>
                      <a:r>
                        <a:rPr lang="en-US" sz="2400" dirty="0"/>
                        <a:t>Distinguish concepts related to processes, threads, process scheduling, race conditions and critical sections.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1257653587"/>
                  </a:ext>
                </a:extLst>
              </a:tr>
              <a:tr h="1524959">
                <a:tc>
                  <a:txBody>
                    <a:bodyPr/>
                    <a:lstStyle/>
                    <a:p>
                      <a:pPr marL="336550" marR="333375" algn="ctr">
                        <a:spcBef>
                          <a:spcPts val="105"/>
                        </a:spcBef>
                        <a:spcAft>
                          <a:spcPts val="0"/>
                        </a:spcAft>
                      </a:pPr>
                      <a:r>
                        <a:rPr lang="en-US" sz="2000">
                          <a:effectLst/>
                        </a:rPr>
                        <a:t>CLO02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05"/>
                        </a:spcBef>
                      </a:pPr>
                      <a:r>
                        <a:rPr lang="en-US" sz="2400" dirty="0"/>
                        <a:t>Examine and categorize various memory management techniques like caching, paging, segmentation, virtual memory, and thrashing; Design and implement file management system.</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1812055761"/>
                  </a:ext>
                </a:extLst>
              </a:tr>
              <a:tr h="822141">
                <a:tc>
                  <a:txBody>
                    <a:bodyPr/>
                    <a:lstStyle/>
                    <a:p>
                      <a:pPr marL="336550" marR="333375" algn="ctr">
                        <a:spcBef>
                          <a:spcPts val="115"/>
                        </a:spcBef>
                        <a:spcAft>
                          <a:spcPts val="0"/>
                        </a:spcAft>
                      </a:pPr>
                      <a:r>
                        <a:rPr lang="en-US" sz="2000">
                          <a:effectLst/>
                        </a:rPr>
                        <a:t>CLO03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5000"/>
                        </a:lnSpc>
                        <a:spcBef>
                          <a:spcPts val="115"/>
                        </a:spcBef>
                      </a:pPr>
                      <a:r>
                        <a:rPr lang="en-US" sz="2400" dirty="0"/>
                        <a:t>Construct the SQL queries for given specifications.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291404047"/>
                  </a:ext>
                </a:extLst>
              </a:tr>
              <a:tr h="1353963">
                <a:tc>
                  <a:txBody>
                    <a:bodyPr/>
                    <a:lstStyle/>
                    <a:p>
                      <a:pPr marL="336550" marR="333375" algn="ctr">
                        <a:spcBef>
                          <a:spcPts val="115"/>
                        </a:spcBef>
                        <a:spcAft>
                          <a:spcPts val="0"/>
                        </a:spcAft>
                      </a:pPr>
                      <a:r>
                        <a:rPr lang="en-US" sz="2000" dirty="0">
                          <a:effectLst/>
                        </a:rPr>
                        <a:t>CLO04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4135">
                        <a:lnSpc>
                          <a:spcPct val="103000"/>
                        </a:lnSpc>
                        <a:spcBef>
                          <a:spcPts val="115"/>
                        </a:spcBef>
                      </a:pPr>
                      <a:r>
                        <a:rPr lang="en-US" sz="2400" dirty="0"/>
                        <a:t>Explain the functions of the different layer of the OSI Protocol.</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3497007284"/>
                  </a:ext>
                </a:extLst>
              </a:tr>
            </a:tbl>
          </a:graphicData>
        </a:graphic>
      </p:graphicFrame>
    </p:spTree>
    <p:extLst>
      <p:ext uri="{BB962C8B-B14F-4D97-AF65-F5344CB8AC3E}">
        <p14:creationId xmlns:p14="http://schemas.microsoft.com/office/powerpoint/2010/main" val="1050218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79704-A03F-04D0-C529-3C013B15536A}"/>
              </a:ext>
            </a:extLst>
          </p:cNvPr>
          <p:cNvSpPr>
            <a:spLocks noGrp="1"/>
          </p:cNvSpPr>
          <p:nvPr>
            <p:ph type="title"/>
          </p:nvPr>
        </p:nvSpPr>
        <p:spPr/>
        <p:txBody>
          <a:bodyPr/>
          <a:lstStyle/>
          <a:p>
            <a:pPr algn="ctr"/>
            <a:r>
              <a:rPr lang="en-IN" b="1" dirty="0">
                <a:solidFill>
                  <a:srgbClr val="FF0000"/>
                </a:solidFill>
              </a:rPr>
              <a:t>Process Management</a:t>
            </a:r>
            <a:endParaRPr lang="en-IN" dirty="0"/>
          </a:p>
        </p:txBody>
      </p:sp>
      <p:sp>
        <p:nvSpPr>
          <p:cNvPr id="3" name="Content Placeholder 2">
            <a:extLst>
              <a:ext uri="{FF2B5EF4-FFF2-40B4-BE49-F238E27FC236}">
                <a16:creationId xmlns:a16="http://schemas.microsoft.com/office/drawing/2014/main" xmlns="" id="{675FB58C-5908-5110-4DCF-CC277227B482}"/>
              </a:ext>
            </a:extLst>
          </p:cNvPr>
          <p:cNvSpPr>
            <a:spLocks noGrp="1"/>
          </p:cNvSpPr>
          <p:nvPr>
            <p:ph idx="1"/>
          </p:nvPr>
        </p:nvSpPr>
        <p:spPr/>
        <p:txBody>
          <a:bodyPr/>
          <a:lstStyle/>
          <a:p>
            <a:r>
              <a:rPr lang="en-US" dirty="0">
                <a:solidFill>
                  <a:schemeClr val="accent5"/>
                </a:solidFill>
              </a:rPr>
              <a:t>Terminated. </a:t>
            </a:r>
            <a:r>
              <a:rPr lang="en-US" dirty="0"/>
              <a:t>The process has finished execution.</a:t>
            </a:r>
          </a:p>
          <a:p>
            <a:pPr marL="0" indent="0">
              <a:buNone/>
            </a:pPr>
            <a:endParaRPr lang="en-IN" dirty="0"/>
          </a:p>
        </p:txBody>
      </p:sp>
      <p:pic>
        <p:nvPicPr>
          <p:cNvPr id="5" name="Picture 4">
            <a:extLst>
              <a:ext uri="{FF2B5EF4-FFF2-40B4-BE49-F238E27FC236}">
                <a16:creationId xmlns:a16="http://schemas.microsoft.com/office/drawing/2014/main" xmlns="" id="{411D3087-B357-2ED1-14EC-39AB24F53ABB}"/>
              </a:ext>
            </a:extLst>
          </p:cNvPr>
          <p:cNvPicPr>
            <a:picLocks noChangeAspect="1"/>
          </p:cNvPicPr>
          <p:nvPr/>
        </p:nvPicPr>
        <p:blipFill rotWithShape="1">
          <a:blip r:embed="rId2"/>
          <a:srcRect t="7733"/>
          <a:stretch/>
        </p:blipFill>
        <p:spPr>
          <a:xfrm>
            <a:off x="1754372" y="2509284"/>
            <a:ext cx="8187069" cy="3508743"/>
          </a:xfrm>
          <a:prstGeom prst="rect">
            <a:avLst/>
          </a:prstGeom>
        </p:spPr>
      </p:pic>
    </p:spTree>
    <p:extLst>
      <p:ext uri="{BB962C8B-B14F-4D97-AF65-F5344CB8AC3E}">
        <p14:creationId xmlns:p14="http://schemas.microsoft.com/office/powerpoint/2010/main" val="9691364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19ADEC-730D-648A-719C-A4CF8A4A2FD3}"/>
              </a:ext>
            </a:extLst>
          </p:cNvPr>
          <p:cNvSpPr>
            <a:spLocks noGrp="1"/>
          </p:cNvSpPr>
          <p:nvPr>
            <p:ph type="title"/>
          </p:nvPr>
        </p:nvSpPr>
        <p:spPr/>
        <p:txBody>
          <a:bodyPr/>
          <a:lstStyle/>
          <a:p>
            <a:pPr algn="ctr"/>
            <a:r>
              <a:rPr lang="en-US" b="1" dirty="0" err="1">
                <a:solidFill>
                  <a:srgbClr val="FF0000"/>
                </a:solidFill>
              </a:rPr>
              <a:t>ext</a:t>
            </a:r>
            <a:r>
              <a:rPr lang="en-US" b="1" dirty="0">
                <a:solidFill>
                  <a:srgbClr val="FF0000"/>
                </a:solidFill>
              </a:rPr>
              <a:t> (Extended File System)</a:t>
            </a:r>
            <a:endParaRPr lang="en-IN" dirty="0"/>
          </a:p>
        </p:txBody>
      </p:sp>
      <p:sp>
        <p:nvSpPr>
          <p:cNvPr id="3" name="Content Placeholder 2">
            <a:extLst>
              <a:ext uri="{FF2B5EF4-FFF2-40B4-BE49-F238E27FC236}">
                <a16:creationId xmlns:a16="http://schemas.microsoft.com/office/drawing/2014/main" xmlns="" id="{71F54584-7A1D-7147-D1FF-0840DF6402EB}"/>
              </a:ext>
            </a:extLst>
          </p:cNvPr>
          <p:cNvSpPr>
            <a:spLocks noGrp="1"/>
          </p:cNvSpPr>
          <p:nvPr>
            <p:ph idx="1"/>
          </p:nvPr>
        </p:nvSpPr>
        <p:spPr/>
        <p:txBody>
          <a:bodyPr>
            <a:normAutofit fontScale="85000" lnSpcReduction="20000"/>
          </a:bodyPr>
          <a:lstStyle/>
          <a:p>
            <a:r>
              <a:rPr lang="en-US" dirty="0"/>
              <a:t>The ext3 allocation policy works as follows:</a:t>
            </a:r>
          </a:p>
          <a:p>
            <a:r>
              <a:rPr lang="en-US" dirty="0"/>
              <a:t>An ext3 file system is partitioned into multiple segments called block groups.</a:t>
            </a:r>
          </a:p>
          <a:p>
            <a:r>
              <a:rPr lang="en-US" dirty="0"/>
              <a:t>Each group corresponds to a single cylinder of a physical disk.</a:t>
            </a:r>
          </a:p>
          <a:p>
            <a:r>
              <a:rPr lang="en-US" dirty="0"/>
              <a:t>When allocating a file, ext3 must first select the block group for that file.</a:t>
            </a:r>
          </a:p>
          <a:p>
            <a:r>
              <a:rPr lang="en-US" dirty="0"/>
              <a:t>For data blocks, it attempts to allocate the file to the block group to which the file’s </a:t>
            </a:r>
            <a:r>
              <a:rPr lang="en-US" dirty="0" err="1"/>
              <a:t>inode</a:t>
            </a:r>
            <a:r>
              <a:rPr lang="en-US" dirty="0"/>
              <a:t> has been allocated. For </a:t>
            </a:r>
            <a:r>
              <a:rPr lang="en-US" dirty="0" err="1"/>
              <a:t>inode</a:t>
            </a:r>
            <a:r>
              <a:rPr lang="en-US" dirty="0"/>
              <a:t> allocations, it selects the block group in which the file’s parent directory resides for nondirectory files. </a:t>
            </a:r>
          </a:p>
          <a:p>
            <a:r>
              <a:rPr lang="en-US" dirty="0"/>
              <a:t>Directory files are not kept together but rather are dispersed throughout the available block groups. </a:t>
            </a:r>
          </a:p>
          <a:p>
            <a:r>
              <a:rPr lang="en-US" dirty="0"/>
              <a:t>These policies are designed not only to keep related information within the same block group but also to spread out the disk load among the disk’s block groups to reduce the fragmentation of any one area of the disk</a:t>
            </a:r>
            <a:endParaRPr lang="en-IN" dirty="0"/>
          </a:p>
        </p:txBody>
      </p:sp>
    </p:spTree>
    <p:extLst>
      <p:ext uri="{BB962C8B-B14F-4D97-AF65-F5344CB8AC3E}">
        <p14:creationId xmlns:p14="http://schemas.microsoft.com/office/powerpoint/2010/main" val="32909840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BABFF-3C86-07A3-8354-DDEB1BF252ED}"/>
              </a:ext>
            </a:extLst>
          </p:cNvPr>
          <p:cNvSpPr>
            <a:spLocks noGrp="1"/>
          </p:cNvSpPr>
          <p:nvPr>
            <p:ph type="title"/>
          </p:nvPr>
        </p:nvSpPr>
        <p:spPr/>
        <p:txBody>
          <a:bodyPr/>
          <a:lstStyle/>
          <a:p>
            <a:pPr algn="ctr"/>
            <a:r>
              <a:rPr lang="en-US" b="1" dirty="0" err="1">
                <a:solidFill>
                  <a:srgbClr val="FF0000"/>
                </a:solidFill>
              </a:rPr>
              <a:t>ext</a:t>
            </a:r>
            <a:r>
              <a:rPr lang="en-US" b="1" dirty="0">
                <a:solidFill>
                  <a:srgbClr val="FF0000"/>
                </a:solidFill>
              </a:rPr>
              <a:t> (Extended File System)</a:t>
            </a:r>
            <a:endParaRPr lang="en-IN" dirty="0"/>
          </a:p>
        </p:txBody>
      </p:sp>
      <p:pic>
        <p:nvPicPr>
          <p:cNvPr id="5" name="Content Placeholder 4">
            <a:extLst>
              <a:ext uri="{FF2B5EF4-FFF2-40B4-BE49-F238E27FC236}">
                <a16:creationId xmlns:a16="http://schemas.microsoft.com/office/drawing/2014/main" xmlns="" id="{5EA754C7-4A3D-EC75-026C-726D16D4A016}"/>
              </a:ext>
            </a:extLst>
          </p:cNvPr>
          <p:cNvPicPr>
            <a:picLocks noGrp="1" noChangeAspect="1"/>
          </p:cNvPicPr>
          <p:nvPr>
            <p:ph idx="1"/>
          </p:nvPr>
        </p:nvPicPr>
        <p:blipFill>
          <a:blip r:embed="rId2"/>
          <a:stretch>
            <a:fillRect/>
          </a:stretch>
        </p:blipFill>
        <p:spPr>
          <a:xfrm>
            <a:off x="3724153" y="2318457"/>
            <a:ext cx="4743694" cy="3365673"/>
          </a:xfrm>
        </p:spPr>
      </p:pic>
    </p:spTree>
    <p:extLst>
      <p:ext uri="{BB962C8B-B14F-4D97-AF65-F5344CB8AC3E}">
        <p14:creationId xmlns:p14="http://schemas.microsoft.com/office/powerpoint/2010/main" val="219652738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BBD056-49EC-F2AD-1E33-D3A031C85B96}"/>
              </a:ext>
            </a:extLst>
          </p:cNvPr>
          <p:cNvSpPr>
            <a:spLocks noGrp="1"/>
          </p:cNvSpPr>
          <p:nvPr>
            <p:ph type="title"/>
          </p:nvPr>
        </p:nvSpPr>
        <p:spPr/>
        <p:txBody>
          <a:bodyPr/>
          <a:lstStyle/>
          <a:p>
            <a:pPr algn="ctr"/>
            <a:r>
              <a:rPr lang="en-IN" b="1" dirty="0">
                <a:solidFill>
                  <a:srgbClr val="FF0000"/>
                </a:solidFill>
              </a:rPr>
              <a:t>HFS +</a:t>
            </a:r>
          </a:p>
        </p:txBody>
      </p:sp>
      <p:sp>
        <p:nvSpPr>
          <p:cNvPr id="3" name="Content Placeholder 2">
            <a:extLst>
              <a:ext uri="{FF2B5EF4-FFF2-40B4-BE49-F238E27FC236}">
                <a16:creationId xmlns:a16="http://schemas.microsoft.com/office/drawing/2014/main" xmlns="" id="{9E1BFE2B-BB27-B4EE-9340-74DC125F2FDF}"/>
              </a:ext>
            </a:extLst>
          </p:cNvPr>
          <p:cNvSpPr>
            <a:spLocks noGrp="1"/>
          </p:cNvSpPr>
          <p:nvPr>
            <p:ph idx="1"/>
          </p:nvPr>
        </p:nvSpPr>
        <p:spPr/>
        <p:txBody>
          <a:bodyPr/>
          <a:lstStyle/>
          <a:p>
            <a:r>
              <a:rPr lang="en-US" b="1" dirty="0"/>
              <a:t>HFS+</a:t>
            </a:r>
            <a:r>
              <a:rPr lang="en-US" dirty="0"/>
              <a:t>, also known as </a:t>
            </a:r>
            <a:r>
              <a:rPr lang="en-US" b="1" dirty="0"/>
              <a:t>Mac OS Extended</a:t>
            </a:r>
            <a:r>
              <a:rPr lang="en-US" dirty="0"/>
              <a:t>, </a:t>
            </a:r>
            <a:r>
              <a:rPr lang="en-US" b="1" dirty="0"/>
              <a:t>HFS Plus</a:t>
            </a:r>
            <a:r>
              <a:rPr lang="en-US" dirty="0"/>
              <a:t>, or </a:t>
            </a:r>
            <a:r>
              <a:rPr lang="en-US" b="1" dirty="0"/>
              <a:t>HFS Extended</a:t>
            </a:r>
            <a:r>
              <a:rPr lang="en-US" dirty="0"/>
              <a:t>, has served as the primary journaling file system for the Mac OS X series since the introduction of Mac OS 8.1 in 1998. On Mac, it is often shown as Mac OS Extended.</a:t>
            </a:r>
          </a:p>
          <a:p>
            <a:r>
              <a:rPr lang="en-US" dirty="0"/>
              <a:t>Apple replaced HFS+ with APFS (Apple File System), a storage format designed for SSDs, when it released macOS High Sierra in 2017. However, owing to its compatibility, HFS+ is still a well-liked Mac disk format.</a:t>
            </a:r>
          </a:p>
          <a:p>
            <a:pPr marL="0" indent="0">
              <a:buNone/>
            </a:pPr>
            <a:endParaRPr lang="en-IN" dirty="0"/>
          </a:p>
        </p:txBody>
      </p:sp>
    </p:spTree>
    <p:extLst>
      <p:ext uri="{BB962C8B-B14F-4D97-AF65-F5344CB8AC3E}">
        <p14:creationId xmlns:p14="http://schemas.microsoft.com/office/powerpoint/2010/main" val="6530107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875F7-C289-83E7-2BD5-CE1E20890825}"/>
              </a:ext>
            </a:extLst>
          </p:cNvPr>
          <p:cNvSpPr>
            <a:spLocks noGrp="1"/>
          </p:cNvSpPr>
          <p:nvPr>
            <p:ph type="title"/>
          </p:nvPr>
        </p:nvSpPr>
        <p:spPr/>
        <p:txBody>
          <a:bodyPr/>
          <a:lstStyle/>
          <a:p>
            <a:pPr algn="ctr"/>
            <a:r>
              <a:rPr lang="en-IN" b="1" dirty="0">
                <a:solidFill>
                  <a:srgbClr val="FF0000"/>
                </a:solidFill>
              </a:rPr>
              <a:t>Supported Operating Systems</a:t>
            </a:r>
            <a:endParaRPr lang="en-IN" dirty="0">
              <a:solidFill>
                <a:srgbClr val="FF0000"/>
              </a:solidFill>
            </a:endParaRPr>
          </a:p>
        </p:txBody>
      </p:sp>
      <p:sp>
        <p:nvSpPr>
          <p:cNvPr id="3" name="Content Placeholder 2">
            <a:extLst>
              <a:ext uri="{FF2B5EF4-FFF2-40B4-BE49-F238E27FC236}">
                <a16:creationId xmlns:a16="http://schemas.microsoft.com/office/drawing/2014/main" xmlns="" id="{111E1258-153D-8AC2-4E1D-4CD547B45F98}"/>
              </a:ext>
            </a:extLst>
          </p:cNvPr>
          <p:cNvSpPr>
            <a:spLocks noGrp="1"/>
          </p:cNvSpPr>
          <p:nvPr>
            <p:ph idx="1"/>
          </p:nvPr>
        </p:nvSpPr>
        <p:spPr/>
        <p:txBody>
          <a:bodyPr/>
          <a:lstStyle/>
          <a:p>
            <a:pPr>
              <a:buFont typeface="Arial" panose="020B0604020202020204" pitchFamily="34" charset="0"/>
              <a:buChar char="•"/>
            </a:pPr>
            <a:r>
              <a:rPr lang="en-US" dirty="0"/>
              <a:t>macOS 10.12 or earlier</a:t>
            </a:r>
          </a:p>
          <a:p>
            <a:pPr>
              <a:buFont typeface="Arial" panose="020B0604020202020204" pitchFamily="34" charset="0"/>
              <a:buChar char="•"/>
            </a:pPr>
            <a:r>
              <a:rPr lang="en-US" dirty="0"/>
              <a:t>Linux (read-only),</a:t>
            </a:r>
          </a:p>
          <a:p>
            <a:pPr>
              <a:buFont typeface="Arial" panose="020B0604020202020204" pitchFamily="34" charset="0"/>
              <a:buChar char="•"/>
            </a:pPr>
            <a:r>
              <a:rPr lang="en-US" dirty="0"/>
              <a:t>Windows (read-only with third-party software),</a:t>
            </a:r>
          </a:p>
          <a:p>
            <a:pPr>
              <a:buFont typeface="Arial" panose="020B0604020202020204" pitchFamily="34" charset="0"/>
              <a:buChar char="•"/>
            </a:pPr>
            <a:r>
              <a:rPr lang="en-US" dirty="0"/>
              <a:t>Xbox 360 and Xbox One.</a:t>
            </a:r>
          </a:p>
          <a:p>
            <a:endParaRPr lang="en-IN" dirty="0"/>
          </a:p>
        </p:txBody>
      </p:sp>
    </p:spTree>
    <p:extLst>
      <p:ext uri="{BB962C8B-B14F-4D97-AF65-F5344CB8AC3E}">
        <p14:creationId xmlns:p14="http://schemas.microsoft.com/office/powerpoint/2010/main" val="33663947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6FB23-95A9-A1AB-297D-700CA1F6B836}"/>
              </a:ext>
            </a:extLst>
          </p:cNvPr>
          <p:cNvSpPr>
            <a:spLocks noGrp="1"/>
          </p:cNvSpPr>
          <p:nvPr>
            <p:ph type="title"/>
          </p:nvPr>
        </p:nvSpPr>
        <p:spPr/>
        <p:txBody>
          <a:bodyPr/>
          <a:lstStyle/>
          <a:p>
            <a:pPr algn="ctr"/>
            <a:r>
              <a:rPr lang="en-US" b="1" dirty="0">
                <a:solidFill>
                  <a:srgbClr val="FF0000"/>
                </a:solidFill>
              </a:rPr>
              <a:t>Structure of the HFS+ File System</a:t>
            </a:r>
            <a:endParaRPr lang="en-IN" b="1" dirty="0">
              <a:solidFill>
                <a:srgbClr val="FF0000"/>
              </a:solidFill>
            </a:endParaRPr>
          </a:p>
        </p:txBody>
      </p:sp>
      <p:pic>
        <p:nvPicPr>
          <p:cNvPr id="5" name="Content Placeholder 4">
            <a:extLst>
              <a:ext uri="{FF2B5EF4-FFF2-40B4-BE49-F238E27FC236}">
                <a16:creationId xmlns:a16="http://schemas.microsoft.com/office/drawing/2014/main" xmlns="" id="{14C0BEE4-3F48-DEED-AA27-548A1145BAA8}"/>
              </a:ext>
            </a:extLst>
          </p:cNvPr>
          <p:cNvPicPr>
            <a:picLocks noGrp="1" noChangeAspect="1"/>
          </p:cNvPicPr>
          <p:nvPr>
            <p:ph idx="1"/>
          </p:nvPr>
        </p:nvPicPr>
        <p:blipFill rotWithShape="1">
          <a:blip r:embed="rId2"/>
          <a:srcRect t="4471"/>
          <a:stretch/>
        </p:blipFill>
        <p:spPr>
          <a:xfrm>
            <a:off x="3129576" y="1392866"/>
            <a:ext cx="4018986" cy="4794729"/>
          </a:xfrm>
        </p:spPr>
      </p:pic>
    </p:spTree>
    <p:extLst>
      <p:ext uri="{BB962C8B-B14F-4D97-AF65-F5344CB8AC3E}">
        <p14:creationId xmlns:p14="http://schemas.microsoft.com/office/powerpoint/2010/main" val="23600773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22439-1290-9C29-49D0-CCDB6C40A41E}"/>
              </a:ext>
            </a:extLst>
          </p:cNvPr>
          <p:cNvSpPr>
            <a:spLocks noGrp="1"/>
          </p:cNvSpPr>
          <p:nvPr>
            <p:ph type="title"/>
          </p:nvPr>
        </p:nvSpPr>
        <p:spPr/>
        <p:txBody>
          <a:bodyPr/>
          <a:lstStyle/>
          <a:p>
            <a:pPr algn="ctr"/>
            <a:r>
              <a:rPr lang="en-US" b="1" dirty="0">
                <a:solidFill>
                  <a:srgbClr val="FF0000"/>
                </a:solidFill>
              </a:rPr>
              <a:t>Structure of the HFS+ File System</a:t>
            </a:r>
            <a:endParaRPr lang="en-IN" dirty="0"/>
          </a:p>
        </p:txBody>
      </p:sp>
      <p:sp>
        <p:nvSpPr>
          <p:cNvPr id="3" name="Content Placeholder 2">
            <a:extLst>
              <a:ext uri="{FF2B5EF4-FFF2-40B4-BE49-F238E27FC236}">
                <a16:creationId xmlns:a16="http://schemas.microsoft.com/office/drawing/2014/main" xmlns="" id="{C29DC710-967F-2B5E-B4CB-AC662C870B2A}"/>
              </a:ext>
            </a:extLst>
          </p:cNvPr>
          <p:cNvSpPr>
            <a:spLocks noGrp="1"/>
          </p:cNvSpPr>
          <p:nvPr>
            <p:ph idx="1"/>
          </p:nvPr>
        </p:nvSpPr>
        <p:spPr>
          <a:xfrm>
            <a:off x="838200" y="1424763"/>
            <a:ext cx="10515600" cy="4752200"/>
          </a:xfrm>
        </p:spPr>
        <p:txBody>
          <a:bodyPr>
            <a:normAutofit fontScale="92500" lnSpcReduction="10000"/>
          </a:bodyPr>
          <a:lstStyle/>
          <a:p>
            <a:pPr marL="0" indent="0">
              <a:buNone/>
            </a:pPr>
            <a:r>
              <a:rPr lang="en-US" dirty="0"/>
              <a:t>1. Sectors 0 and 1 include boot blocks similar to the HFS boot blocks.</a:t>
            </a:r>
          </a:p>
          <a:p>
            <a:pPr marL="0" indent="0">
              <a:buNone/>
            </a:pPr>
            <a:r>
              <a:rPr lang="en-US" dirty="0"/>
              <a:t>2. Sector 2 contains Drive Header, similar to the Master Directory Block in an HFS volume. The size of the assignment blocks, timestamps, and the locations of additional volume structures like the Catalog File or Extent Overflow File are among the information about the volume stored in this file. It can always be located there.</a:t>
            </a:r>
          </a:p>
          <a:p>
            <a:pPr marL="0" indent="0">
              <a:buNone/>
            </a:pPr>
            <a:r>
              <a:rPr lang="en-US" dirty="0"/>
              <a:t>3. Free blocks and those being used are recorded in the allocation file. Each allocation block in HFS is represented by one bit, much as in the Volume Bitmap. If the bit is zero, the block is free, and if it is one, it is in use. In contrast to the HFS Disk Bitmap, the Allocation File is saved as a regular file and does not take up any specific reserved space at the beginning of the volume. Therefore, it is not required to be kept consecutively inside a volume, and its size may alter.</a:t>
            </a:r>
            <a:endParaRPr lang="en-IN" dirty="0"/>
          </a:p>
        </p:txBody>
      </p:sp>
    </p:spTree>
    <p:extLst>
      <p:ext uri="{BB962C8B-B14F-4D97-AF65-F5344CB8AC3E}">
        <p14:creationId xmlns:p14="http://schemas.microsoft.com/office/powerpoint/2010/main" val="17677223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8E901-9008-363D-9C4B-801B2B92014A}"/>
              </a:ext>
            </a:extLst>
          </p:cNvPr>
          <p:cNvSpPr>
            <a:spLocks noGrp="1"/>
          </p:cNvSpPr>
          <p:nvPr>
            <p:ph type="title"/>
          </p:nvPr>
        </p:nvSpPr>
        <p:spPr/>
        <p:txBody>
          <a:bodyPr/>
          <a:lstStyle/>
          <a:p>
            <a:pPr algn="ctr"/>
            <a:r>
              <a:rPr lang="en-US" b="1" dirty="0">
                <a:solidFill>
                  <a:srgbClr val="FF0000"/>
                </a:solidFill>
              </a:rPr>
              <a:t>Structure of the HFS+ File System</a:t>
            </a:r>
            <a:endParaRPr lang="en-IN" dirty="0"/>
          </a:p>
        </p:txBody>
      </p:sp>
      <p:sp>
        <p:nvSpPr>
          <p:cNvPr id="3" name="Content Placeholder 2">
            <a:extLst>
              <a:ext uri="{FF2B5EF4-FFF2-40B4-BE49-F238E27FC236}">
                <a16:creationId xmlns:a16="http://schemas.microsoft.com/office/drawing/2014/main" xmlns="" id="{6E34197C-D4F4-DDAA-EC24-E2E8F8E2BF25}"/>
              </a:ext>
            </a:extLst>
          </p:cNvPr>
          <p:cNvSpPr>
            <a:spLocks noGrp="1"/>
          </p:cNvSpPr>
          <p:nvPr>
            <p:ph idx="1"/>
          </p:nvPr>
        </p:nvSpPr>
        <p:spPr>
          <a:xfrm>
            <a:off x="838200" y="1350335"/>
            <a:ext cx="10515600" cy="4826628"/>
          </a:xfrm>
        </p:spPr>
        <p:txBody>
          <a:bodyPr>
            <a:normAutofit fontScale="92500"/>
          </a:bodyPr>
          <a:lstStyle/>
          <a:p>
            <a:pPr marL="0" indent="0">
              <a:buNone/>
            </a:pPr>
            <a:r>
              <a:rPr lang="en-US" dirty="0"/>
              <a:t>4.Similar to the HFS Catalog file, the Catalog File is a B-tree containing entries for every file and directory stored on the disk. The primary difference between them is the size of the records with HFS+, which are bigger to accommodate more and larger fields. This may be observed in the fact that the HFS Catalog File is just 512 bytes in size, but the HFS+ Catalog File is 4 KB in Mac OS and 8 KB in Mac OS X. In HFS+, unlike HFS, where the fields are fixed, the fields are also variable based on the data they hold.</a:t>
            </a:r>
          </a:p>
          <a:p>
            <a:pPr marL="0" indent="0">
              <a:buNone/>
            </a:pPr>
            <a:r>
              <a:rPr lang="en-US" dirty="0"/>
              <a:t>5. A B-tree called the Extents Overflow File keeps track of the allocation blocks given to each file as extents. Up to eight extents may be stored for each fork in a file in the Catalog File record; extra extents are kept in the Extents Overflow File. Here, bad blocks are also counted as extents. This file's default sizes are 1 KB and 4 KB in Mac OS and Mac OS X, respectively.</a:t>
            </a:r>
            <a:endParaRPr lang="en-IN" dirty="0"/>
          </a:p>
        </p:txBody>
      </p:sp>
    </p:spTree>
    <p:extLst>
      <p:ext uri="{BB962C8B-B14F-4D97-AF65-F5344CB8AC3E}">
        <p14:creationId xmlns:p14="http://schemas.microsoft.com/office/powerpoint/2010/main" val="2949566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0535FF-5096-86BD-E69F-48BA5B07A7DD}"/>
              </a:ext>
            </a:extLst>
          </p:cNvPr>
          <p:cNvSpPr>
            <a:spLocks noGrp="1"/>
          </p:cNvSpPr>
          <p:nvPr>
            <p:ph type="title"/>
          </p:nvPr>
        </p:nvSpPr>
        <p:spPr/>
        <p:txBody>
          <a:bodyPr/>
          <a:lstStyle/>
          <a:p>
            <a:pPr algn="ctr"/>
            <a:r>
              <a:rPr lang="en-US" b="1" dirty="0">
                <a:solidFill>
                  <a:srgbClr val="FF0000"/>
                </a:solidFill>
              </a:rPr>
              <a:t>Structure of the HFS+ File System</a:t>
            </a:r>
            <a:endParaRPr lang="en-IN" dirty="0"/>
          </a:p>
        </p:txBody>
      </p:sp>
      <p:sp>
        <p:nvSpPr>
          <p:cNvPr id="3" name="Content Placeholder 2">
            <a:extLst>
              <a:ext uri="{FF2B5EF4-FFF2-40B4-BE49-F238E27FC236}">
                <a16:creationId xmlns:a16="http://schemas.microsoft.com/office/drawing/2014/main" xmlns="" id="{F71B8D65-FFC0-5C21-53D1-47192CC157BE}"/>
              </a:ext>
            </a:extLst>
          </p:cNvPr>
          <p:cNvSpPr>
            <a:spLocks noGrp="1"/>
          </p:cNvSpPr>
          <p:nvPr>
            <p:ph idx="1"/>
          </p:nvPr>
        </p:nvSpPr>
        <p:spPr>
          <a:xfrm>
            <a:off x="838200" y="1371600"/>
            <a:ext cx="10515600" cy="4805363"/>
          </a:xfrm>
        </p:spPr>
        <p:txBody>
          <a:bodyPr>
            <a:normAutofit/>
          </a:bodyPr>
          <a:lstStyle/>
          <a:p>
            <a:pPr marL="0" indent="0">
              <a:buNone/>
            </a:pPr>
            <a:r>
              <a:rPr lang="en-US" dirty="0"/>
              <a:t>6.Only the HFS+ file system has the B-tree known as Attributes File. Inline Data Attribute records, Fork Data Attribute records, and Extension Attribute records are the three different sorts of 4 KB records that it may hold. The table below lists each of their objectives.</a:t>
            </a:r>
          </a:p>
          <a:p>
            <a:pPr marL="0" indent="0">
              <a:buNone/>
            </a:pPr>
            <a:r>
              <a:rPr lang="en-US" dirty="0"/>
              <a:t>7.Like the HFS volume Boot Blocks, Startup File is intended for non-Mac OS systems without HFS or HFS+ compatibility.</a:t>
            </a:r>
          </a:p>
          <a:p>
            <a:pPr marL="0" indent="0">
              <a:buNone/>
            </a:pPr>
            <a:r>
              <a:rPr lang="en-US" dirty="0"/>
              <a:t>8.The HFS+ volume's Alternate Volume Header, similar to the HFS Alternate Master Directory Block, may be found in the second-to-last sector.</a:t>
            </a:r>
          </a:p>
          <a:p>
            <a:pPr marL="0" indent="0">
              <a:buNone/>
            </a:pPr>
            <a:r>
              <a:rPr lang="en-US" dirty="0"/>
              <a:t>9.The last sector is set aside for Apple to utilize when making computers.</a:t>
            </a:r>
            <a:endParaRPr lang="en-IN" dirty="0"/>
          </a:p>
        </p:txBody>
      </p:sp>
    </p:spTree>
    <p:extLst>
      <p:ext uri="{BB962C8B-B14F-4D97-AF65-F5344CB8AC3E}">
        <p14:creationId xmlns:p14="http://schemas.microsoft.com/office/powerpoint/2010/main" val="14659923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E9DF5A-A6BD-5A08-5B77-6C9251CC7297}"/>
              </a:ext>
            </a:extLst>
          </p:cNvPr>
          <p:cNvSpPr>
            <a:spLocks noGrp="1"/>
          </p:cNvSpPr>
          <p:nvPr>
            <p:ph type="title"/>
          </p:nvPr>
        </p:nvSpPr>
        <p:spPr/>
        <p:txBody>
          <a:bodyPr/>
          <a:lstStyle/>
          <a:p>
            <a:pPr algn="ctr"/>
            <a:r>
              <a:rPr lang="en-US" b="1" dirty="0">
                <a:solidFill>
                  <a:srgbClr val="FF0000"/>
                </a:solidFill>
              </a:rPr>
              <a:t>APFS (Apple File System)</a:t>
            </a:r>
            <a:endParaRPr lang="en-IN" dirty="0"/>
          </a:p>
        </p:txBody>
      </p:sp>
      <p:pic>
        <p:nvPicPr>
          <p:cNvPr id="5" name="Content Placeholder 4">
            <a:extLst>
              <a:ext uri="{FF2B5EF4-FFF2-40B4-BE49-F238E27FC236}">
                <a16:creationId xmlns:a16="http://schemas.microsoft.com/office/drawing/2014/main" xmlns="" id="{D1B17835-35AB-588B-1781-A7A1299F46C4}"/>
              </a:ext>
            </a:extLst>
          </p:cNvPr>
          <p:cNvPicPr>
            <a:picLocks noGrp="1" noChangeAspect="1"/>
          </p:cNvPicPr>
          <p:nvPr>
            <p:ph idx="1"/>
          </p:nvPr>
        </p:nvPicPr>
        <p:blipFill>
          <a:blip r:embed="rId2"/>
          <a:stretch>
            <a:fillRect/>
          </a:stretch>
        </p:blipFill>
        <p:spPr>
          <a:xfrm>
            <a:off x="1754372" y="2266339"/>
            <a:ext cx="8814391" cy="2895749"/>
          </a:xfrm>
        </p:spPr>
      </p:pic>
    </p:spTree>
    <p:extLst>
      <p:ext uri="{BB962C8B-B14F-4D97-AF65-F5344CB8AC3E}">
        <p14:creationId xmlns:p14="http://schemas.microsoft.com/office/powerpoint/2010/main" val="15027526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86F00-56F9-6240-A296-5948EF6423B3}"/>
              </a:ext>
            </a:extLst>
          </p:cNvPr>
          <p:cNvSpPr>
            <a:spLocks noGrp="1"/>
          </p:cNvSpPr>
          <p:nvPr>
            <p:ph type="title"/>
          </p:nvPr>
        </p:nvSpPr>
        <p:spPr/>
        <p:txBody>
          <a:bodyPr/>
          <a:lstStyle/>
          <a:p>
            <a:pPr algn="ctr"/>
            <a:r>
              <a:rPr lang="en-US" b="1" dirty="0">
                <a:solidFill>
                  <a:srgbClr val="FF0000"/>
                </a:solidFill>
              </a:rPr>
              <a:t>APFS (Apple File System)</a:t>
            </a:r>
            <a:endParaRPr lang="en-IN" b="1" dirty="0">
              <a:solidFill>
                <a:srgbClr val="FF0000"/>
              </a:solidFill>
            </a:endParaRPr>
          </a:p>
        </p:txBody>
      </p:sp>
      <p:sp>
        <p:nvSpPr>
          <p:cNvPr id="3" name="Content Placeholder 2">
            <a:extLst>
              <a:ext uri="{FF2B5EF4-FFF2-40B4-BE49-F238E27FC236}">
                <a16:creationId xmlns:a16="http://schemas.microsoft.com/office/drawing/2014/main" xmlns="" id="{6A153B33-8339-F811-FCC5-C85C1EBE784B}"/>
              </a:ext>
            </a:extLst>
          </p:cNvPr>
          <p:cNvSpPr>
            <a:spLocks noGrp="1"/>
          </p:cNvSpPr>
          <p:nvPr>
            <p:ph idx="1"/>
          </p:nvPr>
        </p:nvSpPr>
        <p:spPr/>
        <p:txBody>
          <a:bodyPr>
            <a:normAutofit lnSpcReduction="10000"/>
          </a:bodyPr>
          <a:lstStyle/>
          <a:p>
            <a:r>
              <a:rPr lang="en-US" dirty="0"/>
              <a:t>The </a:t>
            </a:r>
            <a:r>
              <a:rPr lang="en-US" b="1" dirty="0"/>
              <a:t>Apple File System (APFS)</a:t>
            </a:r>
            <a:r>
              <a:rPr lang="en-US" dirty="0"/>
              <a:t> is the current file system for Mac computers.</a:t>
            </a:r>
          </a:p>
          <a:p>
            <a:r>
              <a:rPr lang="en-US" dirty="0"/>
              <a:t> This file system was released in 2017 with iOS 10.3. It was meant to replace its predecessor, </a:t>
            </a:r>
            <a:r>
              <a:rPr lang="en-US" dirty="0">
                <a:hlinkClick r:id="rId2"/>
              </a:rPr>
              <a:t>HFS+</a:t>
            </a:r>
            <a:r>
              <a:rPr lang="en-US" dirty="0"/>
              <a:t>.</a:t>
            </a:r>
          </a:p>
          <a:p>
            <a:r>
              <a:rPr lang="en-US" dirty="0"/>
              <a:t>Following OS and Utilities are compatible with APFS</a:t>
            </a:r>
          </a:p>
          <a:p>
            <a:pPr lvl="1"/>
            <a:r>
              <a:rPr lang="en-US" dirty="0"/>
              <a:t>Macs made after macOS 10.13</a:t>
            </a:r>
          </a:p>
          <a:p>
            <a:pPr lvl="1"/>
            <a:r>
              <a:rPr lang="en-IN" dirty="0"/>
              <a:t>Fusion Drives</a:t>
            </a:r>
            <a:endParaRPr lang="en-US" dirty="0"/>
          </a:p>
          <a:p>
            <a:pPr lvl="1"/>
            <a:r>
              <a:rPr lang="en-IN" dirty="0" err="1"/>
              <a:t>tvOS</a:t>
            </a:r>
            <a:r>
              <a:rPr lang="en-IN" dirty="0"/>
              <a:t> 10.2</a:t>
            </a:r>
            <a:endParaRPr lang="en-US" dirty="0"/>
          </a:p>
          <a:p>
            <a:pPr lvl="1"/>
            <a:r>
              <a:rPr lang="en-IN" dirty="0" err="1"/>
              <a:t>watchOS</a:t>
            </a:r>
            <a:r>
              <a:rPr lang="en-IN" dirty="0"/>
              <a:t> 3.2</a:t>
            </a:r>
            <a:endParaRPr lang="en-US" dirty="0"/>
          </a:p>
          <a:p>
            <a:pPr lvl="1"/>
            <a:r>
              <a:rPr lang="en-IN" dirty="0"/>
              <a:t>iOS 10.3</a:t>
            </a:r>
            <a:endParaRPr lang="en-US" dirty="0"/>
          </a:p>
          <a:p>
            <a:pPr lvl="1"/>
            <a:r>
              <a:rPr lang="en-IN" dirty="0"/>
              <a:t>Paragon Software group(Read only)</a:t>
            </a:r>
            <a:endParaRPr lang="en-US" dirty="0"/>
          </a:p>
          <a:p>
            <a:endParaRPr lang="en-US" dirty="0"/>
          </a:p>
          <a:p>
            <a:endParaRPr lang="en-US" dirty="0"/>
          </a:p>
          <a:p>
            <a:endParaRPr lang="en-IN" dirty="0"/>
          </a:p>
        </p:txBody>
      </p:sp>
    </p:spTree>
    <p:extLst>
      <p:ext uri="{BB962C8B-B14F-4D97-AF65-F5344CB8AC3E}">
        <p14:creationId xmlns:p14="http://schemas.microsoft.com/office/powerpoint/2010/main" val="422782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CBFD3-FC3D-3B78-951C-E57C41520E5A}"/>
              </a:ext>
            </a:extLst>
          </p:cNvPr>
          <p:cNvSpPr>
            <a:spLocks noGrp="1"/>
          </p:cNvSpPr>
          <p:nvPr>
            <p:ph type="title"/>
          </p:nvPr>
        </p:nvSpPr>
        <p:spPr/>
        <p:txBody>
          <a:bodyPr/>
          <a:lstStyle/>
          <a:p>
            <a:pPr algn="ctr"/>
            <a:r>
              <a:rPr lang="en-IN" b="1" dirty="0">
                <a:solidFill>
                  <a:srgbClr val="FF0000"/>
                </a:solidFill>
              </a:rPr>
              <a:t>Process Control Block</a:t>
            </a:r>
          </a:p>
        </p:txBody>
      </p:sp>
      <p:sp>
        <p:nvSpPr>
          <p:cNvPr id="3" name="Content Placeholder 2">
            <a:extLst>
              <a:ext uri="{FF2B5EF4-FFF2-40B4-BE49-F238E27FC236}">
                <a16:creationId xmlns:a16="http://schemas.microsoft.com/office/drawing/2014/main" xmlns="" id="{74D2A0A3-5E8D-4589-24DC-3D4DBB6C5B43}"/>
              </a:ext>
            </a:extLst>
          </p:cNvPr>
          <p:cNvSpPr>
            <a:spLocks noGrp="1"/>
          </p:cNvSpPr>
          <p:nvPr>
            <p:ph idx="1"/>
          </p:nvPr>
        </p:nvSpPr>
        <p:spPr>
          <a:xfrm>
            <a:off x="838200" y="1825625"/>
            <a:ext cx="10515600" cy="4667250"/>
          </a:xfrm>
        </p:spPr>
        <p:txBody>
          <a:bodyPr/>
          <a:lstStyle/>
          <a:p>
            <a:r>
              <a:rPr lang="en-US" dirty="0"/>
              <a:t>Each process is represented in the operating system by a process control block (PCB)</a:t>
            </a:r>
          </a:p>
          <a:p>
            <a:pPr marL="0" indent="0">
              <a:buNone/>
            </a:pPr>
            <a:endParaRPr lang="en-IN" dirty="0"/>
          </a:p>
        </p:txBody>
      </p:sp>
      <p:pic>
        <p:nvPicPr>
          <p:cNvPr id="5" name="Picture 4">
            <a:extLst>
              <a:ext uri="{FF2B5EF4-FFF2-40B4-BE49-F238E27FC236}">
                <a16:creationId xmlns:a16="http://schemas.microsoft.com/office/drawing/2014/main" xmlns="" id="{C7CDBE4F-4DF4-1730-1F61-3EDD46702851}"/>
              </a:ext>
            </a:extLst>
          </p:cNvPr>
          <p:cNvPicPr>
            <a:picLocks noChangeAspect="1"/>
          </p:cNvPicPr>
          <p:nvPr/>
        </p:nvPicPr>
        <p:blipFill>
          <a:blip r:embed="rId2"/>
          <a:stretch>
            <a:fillRect/>
          </a:stretch>
        </p:blipFill>
        <p:spPr>
          <a:xfrm>
            <a:off x="4232390" y="2679405"/>
            <a:ext cx="1863610" cy="3731474"/>
          </a:xfrm>
          <a:prstGeom prst="rect">
            <a:avLst/>
          </a:prstGeom>
        </p:spPr>
      </p:pic>
    </p:spTree>
    <p:extLst>
      <p:ext uri="{BB962C8B-B14F-4D97-AF65-F5344CB8AC3E}">
        <p14:creationId xmlns:p14="http://schemas.microsoft.com/office/powerpoint/2010/main" val="16476510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29D244-A1C5-E611-78C9-7E905CA4748A}"/>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5618A2AA-F1BF-2334-63F4-23490A813822}"/>
              </a:ext>
            </a:extLst>
          </p:cNvPr>
          <p:cNvSpPr>
            <a:spLocks noGrp="1"/>
          </p:cNvSpPr>
          <p:nvPr>
            <p:ph idx="1"/>
          </p:nvPr>
        </p:nvSpPr>
        <p:spPr/>
        <p:txBody>
          <a:bodyPr>
            <a:normAutofit fontScale="92500" lnSpcReduction="20000"/>
          </a:bodyPr>
          <a:lstStyle/>
          <a:p>
            <a:r>
              <a:rPr lang="en-US" b="1" dirty="0">
                <a:solidFill>
                  <a:srgbClr val="FF0000"/>
                </a:solidFill>
              </a:rPr>
              <a:t>Optimization for Flash and SSD : </a:t>
            </a:r>
            <a:r>
              <a:rPr lang="en-US" dirty="0"/>
              <a:t>The new computers do not use hard disk drives, and Apple saw this coming in 2017. The APFS file system has been optimized to work well with flash storage and Solid-State Drives, in addition to Hard Disk Drives.</a:t>
            </a:r>
          </a:p>
          <a:p>
            <a:r>
              <a:rPr lang="en-IN" b="1" dirty="0">
                <a:solidFill>
                  <a:srgbClr val="FF0000"/>
                </a:solidFill>
              </a:rPr>
              <a:t>TRIM Command</a:t>
            </a:r>
            <a:r>
              <a:rPr lang="en-US" b="1" dirty="0">
                <a:solidFill>
                  <a:srgbClr val="FF0000"/>
                </a:solidFill>
              </a:rPr>
              <a:t> :</a:t>
            </a:r>
            <a:r>
              <a:rPr lang="en-US" dirty="0"/>
              <a:t>The TRIM command is how your operating system communicates with the SSD to inform it of the blocks that no longer hold data and can be internally erased. This feature improves performance and space management.</a:t>
            </a:r>
          </a:p>
          <a:p>
            <a:r>
              <a:rPr lang="en-IN" b="1" dirty="0">
                <a:solidFill>
                  <a:srgbClr val="FF0000"/>
                </a:solidFill>
              </a:rPr>
              <a:t>Atomic Safe Save :</a:t>
            </a:r>
            <a:r>
              <a:rPr lang="en-US" dirty="0"/>
              <a:t>On most older computers, if you were in changing a file and your computer shut down in the middle of it, that data, including the original file, would be either lost or corrupted. With the Atomic Safe Save, the computer will not save anything until the process is complete to avoid file loss or file corruption.</a:t>
            </a:r>
            <a:endParaRPr lang="en-US" b="1" dirty="0">
              <a:solidFill>
                <a:srgbClr val="FF0000"/>
              </a:solidFill>
            </a:endParaRPr>
          </a:p>
          <a:p>
            <a:endParaRPr lang="en-IN" dirty="0"/>
          </a:p>
        </p:txBody>
      </p:sp>
    </p:spTree>
    <p:extLst>
      <p:ext uri="{BB962C8B-B14F-4D97-AF65-F5344CB8AC3E}">
        <p14:creationId xmlns:p14="http://schemas.microsoft.com/office/powerpoint/2010/main" val="31803126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230F0-3EAA-A9C1-501E-7A7F660AD4CA}"/>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0A56E22A-509F-EB5F-B48A-9BAEF54B0255}"/>
              </a:ext>
            </a:extLst>
          </p:cNvPr>
          <p:cNvSpPr>
            <a:spLocks noGrp="1"/>
          </p:cNvSpPr>
          <p:nvPr>
            <p:ph idx="1"/>
          </p:nvPr>
        </p:nvSpPr>
        <p:spPr/>
        <p:txBody>
          <a:bodyPr/>
          <a:lstStyle/>
          <a:p>
            <a:r>
              <a:rPr lang="en-IN" b="1" dirty="0">
                <a:solidFill>
                  <a:srgbClr val="FF0000"/>
                </a:solidFill>
              </a:rPr>
              <a:t>Futureproofing:</a:t>
            </a:r>
            <a:r>
              <a:rPr lang="en-IN" b="1" dirty="0"/>
              <a:t> </a:t>
            </a:r>
            <a:r>
              <a:rPr lang="en-US" dirty="0"/>
              <a:t>Apple’s new file system supports 64-bit </a:t>
            </a:r>
            <a:r>
              <a:rPr lang="en-US" dirty="0" err="1"/>
              <a:t>inode</a:t>
            </a:r>
            <a:r>
              <a:rPr lang="en-US" dirty="0"/>
              <a:t> numbers, supporting more than nine quintillion files on one drive. An </a:t>
            </a:r>
            <a:r>
              <a:rPr lang="en-US" dirty="0" err="1"/>
              <a:t>inode</a:t>
            </a:r>
            <a:r>
              <a:rPr lang="en-US" dirty="0"/>
              <a:t> is a structure that describes a file-system object as a file or a directory.</a:t>
            </a:r>
          </a:p>
          <a:p>
            <a:r>
              <a:rPr lang="en-IN" b="1" dirty="0">
                <a:solidFill>
                  <a:srgbClr val="FF0000"/>
                </a:solidFill>
              </a:rPr>
              <a:t>Clones</a:t>
            </a:r>
            <a:r>
              <a:rPr lang="en-US" b="1" dirty="0">
                <a:solidFill>
                  <a:srgbClr val="FF0000"/>
                </a:solidFill>
              </a:rPr>
              <a:t> : </a:t>
            </a:r>
            <a:endParaRPr lang="en-IN" b="1" dirty="0">
              <a:solidFill>
                <a:srgbClr val="FF0000"/>
              </a:solidFill>
            </a:endParaRPr>
          </a:p>
        </p:txBody>
      </p:sp>
      <p:pic>
        <p:nvPicPr>
          <p:cNvPr id="5" name="Picture 4">
            <a:extLst>
              <a:ext uri="{FF2B5EF4-FFF2-40B4-BE49-F238E27FC236}">
                <a16:creationId xmlns:a16="http://schemas.microsoft.com/office/drawing/2014/main" xmlns="" id="{9968CCEE-45F1-894F-9079-5AAED82C70A8}"/>
              </a:ext>
            </a:extLst>
          </p:cNvPr>
          <p:cNvPicPr>
            <a:picLocks noChangeAspect="1"/>
          </p:cNvPicPr>
          <p:nvPr/>
        </p:nvPicPr>
        <p:blipFill>
          <a:blip r:embed="rId2"/>
          <a:stretch>
            <a:fillRect/>
          </a:stretch>
        </p:blipFill>
        <p:spPr>
          <a:xfrm>
            <a:off x="2678710" y="3459958"/>
            <a:ext cx="5561524" cy="2717005"/>
          </a:xfrm>
          <a:prstGeom prst="rect">
            <a:avLst/>
          </a:prstGeom>
        </p:spPr>
      </p:pic>
    </p:spTree>
    <p:extLst>
      <p:ext uri="{BB962C8B-B14F-4D97-AF65-F5344CB8AC3E}">
        <p14:creationId xmlns:p14="http://schemas.microsoft.com/office/powerpoint/2010/main" val="27630099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A634EF-7D97-7ADC-F715-83CE893C5566}"/>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6A932CC9-C519-83AA-191B-6DBEBBAB2757}"/>
              </a:ext>
            </a:extLst>
          </p:cNvPr>
          <p:cNvSpPr>
            <a:spLocks noGrp="1"/>
          </p:cNvSpPr>
          <p:nvPr>
            <p:ph idx="1"/>
          </p:nvPr>
        </p:nvSpPr>
        <p:spPr/>
        <p:txBody>
          <a:bodyPr/>
          <a:lstStyle/>
          <a:p>
            <a:pPr marL="0" indent="0">
              <a:buNone/>
            </a:pPr>
            <a:r>
              <a:rPr lang="en-US" dirty="0"/>
              <a:t>Instead of copying files byte by byte, the Clones feature enables the computer to copy the file efficiently on the same volume and not take up any more space. This happens by copying the same blocks of data instead of rewriting the data. Any change you make to any of the duplications will only affect the particular blocks of data you have edited.</a:t>
            </a:r>
          </a:p>
          <a:p>
            <a:r>
              <a:rPr lang="en-IN" b="1" dirty="0">
                <a:solidFill>
                  <a:srgbClr val="FF0000"/>
                </a:solidFill>
              </a:rPr>
              <a:t>Partition scheme : </a:t>
            </a:r>
            <a:r>
              <a:rPr lang="en-US" dirty="0"/>
              <a:t>There are different types of partition schemes. The APFS incorporated the GPT partition scheme, which means in each scheme, there are a number of containers, and in each container, there are a number of APFS volumes.</a:t>
            </a:r>
            <a:endParaRPr lang="en-IN" dirty="0">
              <a:solidFill>
                <a:srgbClr val="FF0000"/>
              </a:solidFill>
            </a:endParaRPr>
          </a:p>
        </p:txBody>
      </p:sp>
    </p:spTree>
    <p:extLst>
      <p:ext uri="{BB962C8B-B14F-4D97-AF65-F5344CB8AC3E}">
        <p14:creationId xmlns:p14="http://schemas.microsoft.com/office/powerpoint/2010/main" val="6565155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A69A0-D55D-1D5D-68B3-BE8512D1D341}"/>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pic>
        <p:nvPicPr>
          <p:cNvPr id="5" name="Content Placeholder 4">
            <a:extLst>
              <a:ext uri="{FF2B5EF4-FFF2-40B4-BE49-F238E27FC236}">
                <a16:creationId xmlns:a16="http://schemas.microsoft.com/office/drawing/2014/main" xmlns="" id="{7F897E14-9585-F9AF-A3F5-D1B6D65BF62D}"/>
              </a:ext>
            </a:extLst>
          </p:cNvPr>
          <p:cNvPicPr>
            <a:picLocks noGrp="1" noChangeAspect="1"/>
          </p:cNvPicPr>
          <p:nvPr>
            <p:ph idx="1"/>
          </p:nvPr>
        </p:nvPicPr>
        <p:blipFill>
          <a:blip r:embed="rId2"/>
          <a:stretch>
            <a:fillRect/>
          </a:stretch>
        </p:blipFill>
        <p:spPr>
          <a:xfrm>
            <a:off x="2711944" y="1897438"/>
            <a:ext cx="6597989" cy="3378374"/>
          </a:xfrm>
        </p:spPr>
      </p:pic>
    </p:spTree>
    <p:extLst>
      <p:ext uri="{BB962C8B-B14F-4D97-AF65-F5344CB8AC3E}">
        <p14:creationId xmlns:p14="http://schemas.microsoft.com/office/powerpoint/2010/main" val="16246615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FB5B95-CC02-60F9-4524-A752D5442953}"/>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2581E6E0-019C-9C8C-DC6B-2A04E8288BD7}"/>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b="1" dirty="0">
                <a:solidFill>
                  <a:srgbClr val="FF0000"/>
                </a:solidFill>
              </a:rPr>
              <a:t>Snapshots : </a:t>
            </a:r>
            <a:r>
              <a:rPr lang="en-US" dirty="0"/>
              <a:t>This feature can be thought of as a screenshot of a point in time. When you make changes to a file, APFS volumes save a pointer that points to that instance, and as you make further changes to said file, the pointer gets updated without taking up much space.</a:t>
            </a:r>
          </a:p>
          <a:p>
            <a:pPr>
              <a:buFont typeface="Arial" panose="020B0604020202020204" pitchFamily="34" charset="0"/>
              <a:buChar char="•"/>
            </a:pPr>
            <a:r>
              <a:rPr lang="en-US" b="1" dirty="0">
                <a:solidFill>
                  <a:srgbClr val="FF0000"/>
                </a:solidFill>
              </a:rPr>
              <a:t>Encryption : </a:t>
            </a:r>
            <a:r>
              <a:rPr lang="en-US" dirty="0"/>
              <a:t>Apple devices that use APFS all support full disk encryption. This feature encrypts all the data of a file. This feature has three modes that you can choose from, and they range from no encryption at all to the best encryption Apple has to offer. Below are the options.</a:t>
            </a:r>
          </a:p>
          <a:p>
            <a:pPr lvl="1">
              <a:buFont typeface="+mj-lt"/>
              <a:buAutoNum type="arabicPeriod"/>
            </a:pPr>
            <a:r>
              <a:rPr lang="en-US" dirty="0"/>
              <a:t>No encryption</a:t>
            </a:r>
          </a:p>
          <a:p>
            <a:pPr lvl="1">
              <a:buFont typeface="+mj-lt"/>
              <a:buAutoNum type="arabicPeriod"/>
            </a:pPr>
            <a:r>
              <a:rPr lang="en-US" dirty="0"/>
              <a:t>Single-key encryption</a:t>
            </a:r>
          </a:p>
          <a:p>
            <a:pPr lvl="1">
              <a:buFont typeface="+mj-lt"/>
              <a:buAutoNum type="arabicPeriod"/>
            </a:pPr>
            <a:r>
              <a:rPr lang="en-US" dirty="0"/>
              <a:t>Multi-key encryption (meaning the file data encryption and the metadata encryption each require a separate key)</a:t>
            </a:r>
          </a:p>
          <a:p>
            <a:pPr lvl="1"/>
            <a:endParaRPr lang="en-US" dirty="0"/>
          </a:p>
          <a:p>
            <a:endParaRPr lang="en-IN" dirty="0"/>
          </a:p>
        </p:txBody>
      </p:sp>
    </p:spTree>
    <p:extLst>
      <p:ext uri="{BB962C8B-B14F-4D97-AF65-F5344CB8AC3E}">
        <p14:creationId xmlns:p14="http://schemas.microsoft.com/office/powerpoint/2010/main" val="14375685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CE525-E16E-756A-8137-6658994ED0CE}"/>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6303BAFB-63D7-DB90-1EF9-B24E5345BF56}"/>
              </a:ext>
            </a:extLst>
          </p:cNvPr>
          <p:cNvSpPr>
            <a:spLocks noGrp="1"/>
          </p:cNvSpPr>
          <p:nvPr>
            <p:ph idx="1"/>
          </p:nvPr>
        </p:nvSpPr>
        <p:spPr/>
        <p:txBody>
          <a:bodyPr/>
          <a:lstStyle/>
          <a:p>
            <a:pPr>
              <a:buFont typeface="Arial" panose="020B0604020202020204" pitchFamily="34" charset="0"/>
              <a:buChar char="•"/>
            </a:pPr>
            <a:r>
              <a:rPr lang="en-US" b="1" dirty="0"/>
              <a:t>Space sharing :</a:t>
            </a:r>
            <a:r>
              <a:rPr lang="en-US" dirty="0"/>
              <a:t>Space sharing adds to the performance of your computer in addition to its space management. It enables the drives to share the same free space, and they can increase or decrease in size without making the computer go through repartition.</a:t>
            </a:r>
          </a:p>
          <a:p>
            <a:endParaRPr lang="en-IN" dirty="0"/>
          </a:p>
        </p:txBody>
      </p:sp>
      <p:pic>
        <p:nvPicPr>
          <p:cNvPr id="5" name="Picture 4">
            <a:extLst>
              <a:ext uri="{FF2B5EF4-FFF2-40B4-BE49-F238E27FC236}">
                <a16:creationId xmlns:a16="http://schemas.microsoft.com/office/drawing/2014/main" xmlns="" id="{4F365631-130E-C2ED-8EDA-19439794BBE8}"/>
              </a:ext>
            </a:extLst>
          </p:cNvPr>
          <p:cNvPicPr>
            <a:picLocks noChangeAspect="1"/>
          </p:cNvPicPr>
          <p:nvPr/>
        </p:nvPicPr>
        <p:blipFill>
          <a:blip r:embed="rId2"/>
          <a:stretch>
            <a:fillRect/>
          </a:stretch>
        </p:blipFill>
        <p:spPr>
          <a:xfrm>
            <a:off x="2410681" y="3665814"/>
            <a:ext cx="6902805" cy="2184512"/>
          </a:xfrm>
          <a:prstGeom prst="rect">
            <a:avLst/>
          </a:prstGeom>
        </p:spPr>
      </p:pic>
    </p:spTree>
    <p:extLst>
      <p:ext uri="{BB962C8B-B14F-4D97-AF65-F5344CB8AC3E}">
        <p14:creationId xmlns:p14="http://schemas.microsoft.com/office/powerpoint/2010/main" val="25991968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75AECE-4236-287D-0318-73148AD3B722}"/>
              </a:ext>
            </a:extLst>
          </p:cNvPr>
          <p:cNvSpPr>
            <a:spLocks noGrp="1"/>
          </p:cNvSpPr>
          <p:nvPr>
            <p:ph type="title"/>
          </p:nvPr>
        </p:nvSpPr>
        <p:spPr/>
        <p:txBody>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Features</a:t>
            </a:r>
            <a:endParaRPr lang="en-IN" dirty="0"/>
          </a:p>
        </p:txBody>
      </p:sp>
      <p:sp>
        <p:nvSpPr>
          <p:cNvPr id="3" name="Content Placeholder 2">
            <a:extLst>
              <a:ext uri="{FF2B5EF4-FFF2-40B4-BE49-F238E27FC236}">
                <a16:creationId xmlns:a16="http://schemas.microsoft.com/office/drawing/2014/main" xmlns="" id="{D0452AFC-0E23-6F97-F241-A6C15E2866E3}"/>
              </a:ext>
            </a:extLst>
          </p:cNvPr>
          <p:cNvSpPr>
            <a:spLocks noGrp="1"/>
          </p:cNvSpPr>
          <p:nvPr>
            <p:ph idx="1"/>
          </p:nvPr>
        </p:nvSpPr>
        <p:spPr/>
        <p:txBody>
          <a:bodyPr>
            <a:normAutofit/>
          </a:bodyPr>
          <a:lstStyle/>
          <a:p>
            <a:pPr>
              <a:buFont typeface="Arial" panose="020B0604020202020204" pitchFamily="34" charset="0"/>
              <a:buChar char="•"/>
            </a:pPr>
            <a:r>
              <a:rPr lang="en-US" b="1" dirty="0">
                <a:solidFill>
                  <a:srgbClr val="FF0000"/>
                </a:solidFill>
              </a:rPr>
              <a:t>Crash protection :</a:t>
            </a:r>
            <a:r>
              <a:rPr lang="en-US" dirty="0"/>
              <a:t>When editing a document, the original file will not be touched; rather, a second copy will be made. After the changes are applied and saved, the original file will be deleted from the computer, and the edited file will instantly replace it. This will keep your files from being corrupted in case of a crash, and the computer won’t need to write the changes twice.</a:t>
            </a:r>
          </a:p>
          <a:p>
            <a:pPr>
              <a:buFont typeface="Arial" panose="020B0604020202020204" pitchFamily="34" charset="0"/>
              <a:buChar char="•"/>
            </a:pPr>
            <a:r>
              <a:rPr lang="en-US" b="1" dirty="0">
                <a:solidFill>
                  <a:srgbClr val="FF0000"/>
                </a:solidFill>
              </a:rPr>
              <a:t>Sparse files :</a:t>
            </a:r>
            <a:r>
              <a:rPr lang="en-US" dirty="0"/>
              <a:t>Your computer will only allocate to a file when it actually needs to. Meaning you can create a file without sufficient space if the data isn’t in the file yet.</a:t>
            </a:r>
          </a:p>
          <a:p>
            <a:endParaRPr lang="en-IN" dirty="0"/>
          </a:p>
        </p:txBody>
      </p:sp>
    </p:spTree>
    <p:extLst>
      <p:ext uri="{BB962C8B-B14F-4D97-AF65-F5344CB8AC3E}">
        <p14:creationId xmlns:p14="http://schemas.microsoft.com/office/powerpoint/2010/main" val="11612018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58F78-3E1D-6B48-B817-2C2D53A768F5}"/>
              </a:ext>
            </a:extLst>
          </p:cNvPr>
          <p:cNvSpPr>
            <a:spLocks noGrp="1"/>
          </p:cNvSpPr>
          <p:nvPr>
            <p:ph type="title"/>
          </p:nvPr>
        </p:nvSpPr>
        <p:spPr>
          <a:xfrm>
            <a:off x="838200" y="365125"/>
            <a:ext cx="10515600" cy="655601"/>
          </a:xfrm>
        </p:spPr>
        <p:txBody>
          <a:bodyPr>
            <a:normAutofit fontScale="90000"/>
          </a:bodyPr>
          <a:lstStyle/>
          <a:p>
            <a:pPr algn="ctr"/>
            <a:r>
              <a:rPr lang="en-US" b="1" dirty="0">
                <a:solidFill>
                  <a:srgbClr val="FF0000"/>
                </a:solidFill>
              </a:rPr>
              <a:t>APFS (Apple File System)</a:t>
            </a:r>
            <a:br>
              <a:rPr lang="en-US" b="1" dirty="0">
                <a:solidFill>
                  <a:srgbClr val="FF0000"/>
                </a:solidFill>
              </a:rPr>
            </a:br>
            <a:r>
              <a:rPr lang="en-US" b="1" dirty="0">
                <a:solidFill>
                  <a:srgbClr val="FF0000"/>
                </a:solidFill>
              </a:rPr>
              <a:t>Formats</a:t>
            </a:r>
            <a:endParaRPr lang="en-IN" dirty="0"/>
          </a:p>
        </p:txBody>
      </p:sp>
      <p:graphicFrame>
        <p:nvGraphicFramePr>
          <p:cNvPr id="4" name="Content Placeholder 3">
            <a:extLst>
              <a:ext uri="{FF2B5EF4-FFF2-40B4-BE49-F238E27FC236}">
                <a16:creationId xmlns:a16="http://schemas.microsoft.com/office/drawing/2014/main" xmlns="" id="{D4325C1A-38A1-BC28-2FDA-E2DDE5712FF5}"/>
              </a:ext>
            </a:extLst>
          </p:cNvPr>
          <p:cNvGraphicFramePr>
            <a:graphicFrameLocks noGrp="1"/>
          </p:cNvGraphicFramePr>
          <p:nvPr>
            <p:ph idx="1"/>
            <p:extLst>
              <p:ext uri="{D42A27DB-BD31-4B8C-83A1-F6EECF244321}">
                <p14:modId xmlns:p14="http://schemas.microsoft.com/office/powerpoint/2010/main" val="474355840"/>
              </p:ext>
            </p:extLst>
          </p:nvPr>
        </p:nvGraphicFramePr>
        <p:xfrm>
          <a:off x="838200" y="1240834"/>
          <a:ext cx="10515600" cy="4577080"/>
        </p:xfrm>
        <a:graphic>
          <a:graphicData uri="http://schemas.openxmlformats.org/drawingml/2006/table">
            <a:tbl>
              <a:tblPr firstRow="1" bandRow="1">
                <a:tableStyleId>{5C22544A-7EE6-4342-B048-85BDC9FD1C3A}</a:tableStyleId>
              </a:tblPr>
              <a:tblGrid>
                <a:gridCol w="2447260">
                  <a:extLst>
                    <a:ext uri="{9D8B030D-6E8A-4147-A177-3AD203B41FA5}">
                      <a16:colId xmlns:a16="http://schemas.microsoft.com/office/drawing/2014/main" xmlns="" val="3600166836"/>
                    </a:ext>
                  </a:extLst>
                </a:gridCol>
                <a:gridCol w="8068340">
                  <a:extLst>
                    <a:ext uri="{9D8B030D-6E8A-4147-A177-3AD203B41FA5}">
                      <a16:colId xmlns:a16="http://schemas.microsoft.com/office/drawing/2014/main" xmlns="" val="2117917858"/>
                    </a:ext>
                  </a:extLst>
                </a:gridCol>
              </a:tblGrid>
              <a:tr h="370840">
                <a:tc>
                  <a:txBody>
                    <a:bodyPr/>
                    <a:lstStyle/>
                    <a:p>
                      <a:r>
                        <a:rPr lang="en-IN" b="1" dirty="0"/>
                        <a:t>APFS Format</a:t>
                      </a:r>
                    </a:p>
                  </a:txBody>
                  <a:tcPr anchor="ctr"/>
                </a:tc>
                <a:tc>
                  <a:txBody>
                    <a:bodyPr/>
                    <a:lstStyle/>
                    <a:p>
                      <a:r>
                        <a:rPr lang="en-IN" b="1"/>
                        <a:t>Introduction</a:t>
                      </a:r>
                    </a:p>
                  </a:txBody>
                  <a:tcPr anchor="ctr"/>
                </a:tc>
                <a:extLst>
                  <a:ext uri="{0D108BD9-81ED-4DB2-BD59-A6C34878D82A}">
                    <a16:rowId xmlns:a16="http://schemas.microsoft.com/office/drawing/2014/main" xmlns="" val="2238328269"/>
                  </a:ext>
                </a:extLst>
              </a:tr>
              <a:tr h="370840">
                <a:tc>
                  <a:txBody>
                    <a:bodyPr/>
                    <a:lstStyle/>
                    <a:p>
                      <a:r>
                        <a:rPr lang="en-IN" b="1"/>
                        <a:t>APFS</a:t>
                      </a:r>
                      <a:endParaRPr lang="en-IN"/>
                    </a:p>
                  </a:txBody>
                  <a:tcPr anchor="ctr"/>
                </a:tc>
                <a:tc>
                  <a:txBody>
                    <a:bodyPr/>
                    <a:lstStyle/>
                    <a:p>
                      <a:pPr algn="l"/>
                      <a:r>
                        <a:rPr lang="en-US" dirty="0">
                          <a:effectLst/>
                        </a:rPr>
                        <a:t>This is the default Apple file system format. APFS offers no additional encryption. It is best suited for users who don’t require encryption and just want its speed and efficiency.</a:t>
                      </a:r>
                    </a:p>
                  </a:txBody>
                  <a:tcPr anchor="ctr"/>
                </a:tc>
                <a:extLst>
                  <a:ext uri="{0D108BD9-81ED-4DB2-BD59-A6C34878D82A}">
                    <a16:rowId xmlns:a16="http://schemas.microsoft.com/office/drawing/2014/main" xmlns="" val="4261230402"/>
                  </a:ext>
                </a:extLst>
              </a:tr>
              <a:tr h="370840">
                <a:tc>
                  <a:txBody>
                    <a:bodyPr/>
                    <a:lstStyle/>
                    <a:p>
                      <a:r>
                        <a:rPr lang="en-IN" b="1"/>
                        <a:t>APFS (encrypted)</a:t>
                      </a:r>
                      <a:endParaRPr lang="en-IN"/>
                    </a:p>
                  </a:txBody>
                  <a:tcPr anchor="ctr"/>
                </a:tc>
                <a:tc>
                  <a:txBody>
                    <a:bodyPr/>
                    <a:lstStyle/>
                    <a:p>
                      <a:pPr algn="l"/>
                      <a:r>
                        <a:rPr lang="en-US">
                          <a:effectLst/>
                        </a:rPr>
                        <a:t>Similar to the default file system, it encrypts the volume. If you have sensitive data that needs protection, this is what you need. You must keep in mind that if you encrypt your volume and forget the key, you will lose access to your files.</a:t>
                      </a:r>
                    </a:p>
                  </a:txBody>
                  <a:tcPr anchor="ctr"/>
                </a:tc>
                <a:extLst>
                  <a:ext uri="{0D108BD9-81ED-4DB2-BD59-A6C34878D82A}">
                    <a16:rowId xmlns:a16="http://schemas.microsoft.com/office/drawing/2014/main" xmlns="" val="1791977729"/>
                  </a:ext>
                </a:extLst>
              </a:tr>
              <a:tr h="370840">
                <a:tc>
                  <a:txBody>
                    <a:bodyPr/>
                    <a:lstStyle/>
                    <a:p>
                      <a:r>
                        <a:rPr lang="en-IN" b="1"/>
                        <a:t>APFS (case-sensitive)</a:t>
                      </a:r>
                      <a:endParaRPr lang="en-IN"/>
                    </a:p>
                  </a:txBody>
                  <a:tcPr anchor="ctr"/>
                </a:tc>
                <a:tc>
                  <a:txBody>
                    <a:bodyPr/>
                    <a:lstStyle/>
                    <a:p>
                      <a:pPr algn="l"/>
                      <a:r>
                        <a:rPr lang="en-US">
                          <a:effectLst/>
                        </a:rPr>
                        <a:t>The only difference between this format and the default APFS is the case sensitivity. If you have two files, one named numberone.txt and Numberone.txt, the system will see them as two different files, whereas normally, they would be seen as the same file. Before you choose case-sensitive, know what you want to do with it.</a:t>
                      </a:r>
                    </a:p>
                  </a:txBody>
                  <a:tcPr anchor="ctr"/>
                </a:tc>
                <a:extLst>
                  <a:ext uri="{0D108BD9-81ED-4DB2-BD59-A6C34878D82A}">
                    <a16:rowId xmlns:a16="http://schemas.microsoft.com/office/drawing/2014/main" xmlns="" val="3279538866"/>
                  </a:ext>
                </a:extLst>
              </a:tr>
              <a:tr h="741680">
                <a:tc>
                  <a:txBody>
                    <a:bodyPr/>
                    <a:lstStyle/>
                    <a:p>
                      <a:r>
                        <a:rPr lang="en-IN" b="1" dirty="0"/>
                        <a:t>APFS (case-sensitive, encrypted)</a:t>
                      </a:r>
                      <a:endParaRPr lang="en-IN" dirty="0"/>
                    </a:p>
                  </a:txBody>
                  <a:tcPr anchor="ctr"/>
                </a:tc>
                <a:tc>
                  <a:txBody>
                    <a:bodyPr/>
                    <a:lstStyle/>
                    <a:p>
                      <a:pPr algn="l"/>
                      <a:r>
                        <a:rPr lang="en-US" dirty="0">
                          <a:effectLst/>
                        </a:rPr>
                        <a:t>This format is also best for people needing an extra protection layer. Since APFS was made for SSDs, you will not experience performance reduction. The last thing to know about the case-sensitive format is that some applications could face complications because the way their files were named was with case insensitivity.</a:t>
                      </a:r>
                    </a:p>
                  </a:txBody>
                  <a:tcPr anchor="ctr"/>
                </a:tc>
                <a:extLst>
                  <a:ext uri="{0D108BD9-81ED-4DB2-BD59-A6C34878D82A}">
                    <a16:rowId xmlns:a16="http://schemas.microsoft.com/office/drawing/2014/main" xmlns="" val="520128574"/>
                  </a:ext>
                </a:extLst>
              </a:tr>
            </a:tbl>
          </a:graphicData>
        </a:graphic>
      </p:graphicFrame>
    </p:spTree>
    <p:extLst>
      <p:ext uri="{BB962C8B-B14F-4D97-AF65-F5344CB8AC3E}">
        <p14:creationId xmlns:p14="http://schemas.microsoft.com/office/powerpoint/2010/main" val="34320382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BAE185-7F34-4C34-1633-4C37B84041FF}"/>
              </a:ext>
            </a:extLst>
          </p:cNvPr>
          <p:cNvSpPr>
            <a:spLocks noGrp="1"/>
          </p:cNvSpPr>
          <p:nvPr>
            <p:ph type="title"/>
          </p:nvPr>
        </p:nvSpPr>
        <p:spPr>
          <a:xfrm>
            <a:off x="925033" y="393405"/>
            <a:ext cx="10515600" cy="1275906"/>
          </a:xfrm>
        </p:spPr>
        <p:txBody>
          <a:bodyPr/>
          <a:lstStyle/>
          <a:p>
            <a:pPr algn="ctr"/>
            <a:r>
              <a:rPr lang="en-IN" b="1" dirty="0">
                <a:solidFill>
                  <a:srgbClr val="FF0000"/>
                </a:solidFill>
              </a:rPr>
              <a:t>File System Vs DBMS </a:t>
            </a:r>
          </a:p>
        </p:txBody>
      </p:sp>
      <p:sp>
        <p:nvSpPr>
          <p:cNvPr id="7" name="Content Placeholder 6">
            <a:extLst>
              <a:ext uri="{FF2B5EF4-FFF2-40B4-BE49-F238E27FC236}">
                <a16:creationId xmlns:a16="http://schemas.microsoft.com/office/drawing/2014/main" xmlns="" id="{AC57F9A4-64EB-99BE-3F22-945CFEFC433E}"/>
              </a:ext>
            </a:extLst>
          </p:cNvPr>
          <p:cNvSpPr>
            <a:spLocks noGrp="1"/>
          </p:cNvSpPr>
          <p:nvPr>
            <p:ph idx="1"/>
          </p:nvPr>
        </p:nvSpPr>
        <p:spPr>
          <a:xfrm>
            <a:off x="925033" y="2112704"/>
            <a:ext cx="10877108" cy="3214208"/>
          </a:xfrm>
        </p:spPr>
        <p:txBody>
          <a:bodyPr numCol="1"/>
          <a:lstStyle/>
          <a:p>
            <a:pPr marL="0" indent="0">
              <a:buNone/>
            </a:pPr>
            <a:r>
              <a:rPr lang="en-US" dirty="0">
                <a:effectLst/>
              </a:rPr>
              <a:t>The </a:t>
            </a:r>
            <a:r>
              <a:rPr lang="en-US" b="1" dirty="0">
                <a:effectLst/>
              </a:rPr>
              <a:t>file system</a:t>
            </a:r>
            <a:r>
              <a:rPr lang="en-US" dirty="0">
                <a:effectLst/>
              </a:rPr>
              <a:t> is basically a way of arranging the files in a storage medium like a hard disk. The file system organizes the files and helps in the retrieval of files when they are required. File systems consist of different files which are grouped into directories. The directories further contain other folders and files. The file system performs basic operations like management, file naming, giving access rules, etc. </a:t>
            </a:r>
          </a:p>
          <a:p>
            <a:pPr marL="0" indent="0">
              <a:buNone/>
            </a:pPr>
            <a:endParaRPr lang="en-IN" dirty="0"/>
          </a:p>
        </p:txBody>
      </p:sp>
    </p:spTree>
    <p:extLst>
      <p:ext uri="{BB962C8B-B14F-4D97-AF65-F5344CB8AC3E}">
        <p14:creationId xmlns:p14="http://schemas.microsoft.com/office/powerpoint/2010/main" val="24363872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EB92CB-5833-E1EA-CB10-E8F9A02A9222}"/>
              </a:ext>
            </a:extLst>
          </p:cNvPr>
          <p:cNvSpPr>
            <a:spLocks noGrp="1"/>
          </p:cNvSpPr>
          <p:nvPr>
            <p:ph type="title"/>
          </p:nvPr>
        </p:nvSpPr>
        <p:spPr/>
        <p:txBody>
          <a:bodyPr/>
          <a:lstStyle/>
          <a:p>
            <a:pPr algn="ctr"/>
            <a:r>
              <a:rPr lang="en-IN" b="1" dirty="0">
                <a:solidFill>
                  <a:srgbClr val="FF0000"/>
                </a:solidFill>
              </a:rPr>
              <a:t>File System Vs DBMS </a:t>
            </a:r>
            <a:endParaRPr lang="en-IN" dirty="0"/>
          </a:p>
        </p:txBody>
      </p:sp>
      <p:pic>
        <p:nvPicPr>
          <p:cNvPr id="4" name="Content Placeholder 3">
            <a:extLst>
              <a:ext uri="{FF2B5EF4-FFF2-40B4-BE49-F238E27FC236}">
                <a16:creationId xmlns:a16="http://schemas.microsoft.com/office/drawing/2014/main" xmlns="" id="{03F70E69-E9C7-DE13-4CF9-C04314319206}"/>
              </a:ext>
            </a:extLst>
          </p:cNvPr>
          <p:cNvPicPr>
            <a:picLocks noGrp="1" noChangeAspect="1"/>
          </p:cNvPicPr>
          <p:nvPr>
            <p:ph idx="1"/>
          </p:nvPr>
        </p:nvPicPr>
        <p:blipFill>
          <a:blip r:embed="rId2"/>
          <a:stretch>
            <a:fillRect/>
          </a:stretch>
        </p:blipFill>
        <p:spPr>
          <a:xfrm>
            <a:off x="3239776" y="2038212"/>
            <a:ext cx="5712447" cy="3926164"/>
          </a:xfrm>
          <a:prstGeom prst="rect">
            <a:avLst/>
          </a:prstGeom>
        </p:spPr>
      </p:pic>
    </p:spTree>
    <p:extLst>
      <p:ext uri="{BB962C8B-B14F-4D97-AF65-F5344CB8AC3E}">
        <p14:creationId xmlns:p14="http://schemas.microsoft.com/office/powerpoint/2010/main" val="319128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0E573-3794-1EA2-9C62-13E7FECB5D66}"/>
              </a:ext>
            </a:extLst>
          </p:cNvPr>
          <p:cNvSpPr>
            <a:spLocks noGrp="1"/>
          </p:cNvSpPr>
          <p:nvPr>
            <p:ph type="title"/>
          </p:nvPr>
        </p:nvSpPr>
        <p:spPr/>
        <p:txBody>
          <a:bodyPr/>
          <a:lstStyle/>
          <a:p>
            <a:pPr algn="ctr"/>
            <a:r>
              <a:rPr lang="en-IN" b="1" dirty="0">
                <a:solidFill>
                  <a:srgbClr val="FF0000"/>
                </a:solidFill>
              </a:rPr>
              <a:t>Process Control Block</a:t>
            </a:r>
            <a:endParaRPr lang="en-IN" dirty="0"/>
          </a:p>
        </p:txBody>
      </p:sp>
      <p:sp>
        <p:nvSpPr>
          <p:cNvPr id="3" name="Content Placeholder 2">
            <a:extLst>
              <a:ext uri="{FF2B5EF4-FFF2-40B4-BE49-F238E27FC236}">
                <a16:creationId xmlns:a16="http://schemas.microsoft.com/office/drawing/2014/main" xmlns="" id="{06972EAC-D837-67D9-025E-9B0CE551326D}"/>
              </a:ext>
            </a:extLst>
          </p:cNvPr>
          <p:cNvSpPr>
            <a:spLocks noGrp="1"/>
          </p:cNvSpPr>
          <p:nvPr>
            <p:ph idx="1"/>
          </p:nvPr>
        </p:nvSpPr>
        <p:spPr>
          <a:xfrm>
            <a:off x="838200" y="1392865"/>
            <a:ext cx="10515600" cy="4784098"/>
          </a:xfrm>
        </p:spPr>
        <p:txBody>
          <a:bodyPr>
            <a:normAutofit lnSpcReduction="10000"/>
          </a:bodyPr>
          <a:lstStyle/>
          <a:p>
            <a:r>
              <a:rPr lang="en-US" dirty="0">
                <a:solidFill>
                  <a:schemeClr val="accent1"/>
                </a:solidFill>
              </a:rPr>
              <a:t>Process state : </a:t>
            </a:r>
            <a:r>
              <a:rPr lang="en-US" dirty="0"/>
              <a:t>The state may be new, ready, running, waiting, halted, and so on.</a:t>
            </a:r>
          </a:p>
          <a:p>
            <a:pPr marL="0" indent="0">
              <a:buNone/>
            </a:pPr>
            <a:r>
              <a:rPr lang="en-US" dirty="0">
                <a:solidFill>
                  <a:schemeClr val="accent1"/>
                </a:solidFill>
              </a:rPr>
              <a:t>• Program counter : </a:t>
            </a:r>
            <a:r>
              <a:rPr lang="en-US" dirty="0"/>
              <a:t>The counter indicates the address of the next instruction to be executed for this process.</a:t>
            </a:r>
          </a:p>
          <a:p>
            <a:pPr marL="0" indent="0">
              <a:buNone/>
            </a:pPr>
            <a:endParaRPr lang="en-US" dirty="0"/>
          </a:p>
          <a:p>
            <a:r>
              <a:rPr lang="en-US" dirty="0">
                <a:solidFill>
                  <a:schemeClr val="accent1"/>
                </a:solidFill>
              </a:rPr>
              <a:t>CPU registers : </a:t>
            </a:r>
            <a:r>
              <a:rPr lang="en-US" dirty="0"/>
              <a:t>The registers vary in number and type, depending on the computer architecture. They include accumulators, index registers, stack pointers, and general-purpose registers, plus any condition-code information. Along with the program counter, this state information must be saved when an interrupt occurs, to allow the process to be continued correctly afterward when it is rescheduled to run</a:t>
            </a:r>
          </a:p>
          <a:p>
            <a:endParaRPr lang="en-IN" dirty="0"/>
          </a:p>
        </p:txBody>
      </p:sp>
    </p:spTree>
    <p:extLst>
      <p:ext uri="{BB962C8B-B14F-4D97-AF65-F5344CB8AC3E}">
        <p14:creationId xmlns:p14="http://schemas.microsoft.com/office/powerpoint/2010/main" val="28213135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AFA1D6-7A0E-0AC2-7F22-DE066DA08589}"/>
              </a:ext>
            </a:extLst>
          </p:cNvPr>
          <p:cNvSpPr>
            <a:spLocks noGrp="1"/>
          </p:cNvSpPr>
          <p:nvPr>
            <p:ph type="title"/>
          </p:nvPr>
        </p:nvSpPr>
        <p:spPr/>
        <p:txBody>
          <a:bodyPr/>
          <a:lstStyle/>
          <a:p>
            <a:pPr algn="ctr"/>
            <a:r>
              <a:rPr lang="en-IN" b="1" dirty="0">
                <a:solidFill>
                  <a:srgbClr val="FF0000"/>
                </a:solidFill>
              </a:rPr>
              <a:t>File System Vs DBMS </a:t>
            </a:r>
            <a:endParaRPr lang="en-IN" dirty="0"/>
          </a:p>
        </p:txBody>
      </p:sp>
      <p:sp>
        <p:nvSpPr>
          <p:cNvPr id="3" name="Content Placeholder 2">
            <a:extLst>
              <a:ext uri="{FF2B5EF4-FFF2-40B4-BE49-F238E27FC236}">
                <a16:creationId xmlns:a16="http://schemas.microsoft.com/office/drawing/2014/main" xmlns="" id="{EBB600E4-EB04-CEAB-7649-A343656EA324}"/>
              </a:ext>
            </a:extLst>
          </p:cNvPr>
          <p:cNvSpPr>
            <a:spLocks noGrp="1"/>
          </p:cNvSpPr>
          <p:nvPr>
            <p:ph idx="1"/>
          </p:nvPr>
        </p:nvSpPr>
        <p:spPr/>
        <p:txBody>
          <a:bodyPr numCol="1"/>
          <a:lstStyle/>
          <a:p>
            <a:r>
              <a:rPr lang="en-US" b="1" dirty="0">
                <a:solidFill>
                  <a:srgbClr val="FF0000"/>
                </a:solidFill>
              </a:rPr>
              <a:t>DBMS(Database Management System) :</a:t>
            </a:r>
            <a:r>
              <a:rPr lang="en-US" dirty="0"/>
              <a:t>Database Management System is basically software that manages the collection of related data. It is used for storing data and retrieving the data effectively when it is needed. It also provides proper security measures for protecting the data from unauthorized access. In Database Management System the data can be fetched by </a:t>
            </a:r>
            <a:r>
              <a:rPr lang="en-US" dirty="0">
                <a:hlinkClick r:id="rId2"/>
              </a:rPr>
              <a:t>SQL </a:t>
            </a:r>
            <a:r>
              <a:rPr lang="en-US" dirty="0"/>
              <a:t>queries and relational algebra. It also provides mechanisms for data recovery and data backup. </a:t>
            </a:r>
          </a:p>
          <a:p>
            <a:pPr marL="0" indent="0">
              <a:buNone/>
            </a:pPr>
            <a:endParaRPr lang="en-IN" dirty="0"/>
          </a:p>
        </p:txBody>
      </p:sp>
    </p:spTree>
    <p:extLst>
      <p:ext uri="{BB962C8B-B14F-4D97-AF65-F5344CB8AC3E}">
        <p14:creationId xmlns:p14="http://schemas.microsoft.com/office/powerpoint/2010/main" val="5594466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0FA237-046E-717B-B4A6-9E2A8F248633}"/>
              </a:ext>
            </a:extLst>
          </p:cNvPr>
          <p:cNvSpPr>
            <a:spLocks noGrp="1"/>
          </p:cNvSpPr>
          <p:nvPr>
            <p:ph type="title"/>
          </p:nvPr>
        </p:nvSpPr>
        <p:spPr/>
        <p:txBody>
          <a:bodyPr/>
          <a:lstStyle/>
          <a:p>
            <a:pPr algn="ctr"/>
            <a:r>
              <a:rPr lang="en-IN" b="1" dirty="0">
                <a:solidFill>
                  <a:srgbClr val="FF0000"/>
                </a:solidFill>
              </a:rPr>
              <a:t>File System Vs DBMS </a:t>
            </a:r>
            <a:endParaRPr lang="en-IN" dirty="0"/>
          </a:p>
        </p:txBody>
      </p:sp>
      <p:pic>
        <p:nvPicPr>
          <p:cNvPr id="5" name="Content Placeholder 4">
            <a:extLst>
              <a:ext uri="{FF2B5EF4-FFF2-40B4-BE49-F238E27FC236}">
                <a16:creationId xmlns:a16="http://schemas.microsoft.com/office/drawing/2014/main" xmlns="" id="{15738AE8-180B-F644-E0C4-A421FEDD6F04}"/>
              </a:ext>
            </a:extLst>
          </p:cNvPr>
          <p:cNvPicPr>
            <a:picLocks noGrp="1" noChangeAspect="1"/>
          </p:cNvPicPr>
          <p:nvPr>
            <p:ph idx="1"/>
          </p:nvPr>
        </p:nvPicPr>
        <p:blipFill>
          <a:blip r:embed="rId2"/>
          <a:stretch>
            <a:fillRect/>
          </a:stretch>
        </p:blipFill>
        <p:spPr>
          <a:xfrm>
            <a:off x="2232838" y="1389688"/>
            <a:ext cx="7112432" cy="4700863"/>
          </a:xfrm>
        </p:spPr>
      </p:pic>
    </p:spTree>
    <p:extLst>
      <p:ext uri="{BB962C8B-B14F-4D97-AF65-F5344CB8AC3E}">
        <p14:creationId xmlns:p14="http://schemas.microsoft.com/office/powerpoint/2010/main" val="2933361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C2831C-F401-4C1D-1EC2-BF4CE846417C}"/>
              </a:ext>
            </a:extLst>
          </p:cNvPr>
          <p:cNvSpPr>
            <a:spLocks noGrp="1"/>
          </p:cNvSpPr>
          <p:nvPr>
            <p:ph type="title"/>
          </p:nvPr>
        </p:nvSpPr>
        <p:spPr>
          <a:xfrm>
            <a:off x="838197" y="1"/>
            <a:ext cx="10515600" cy="882502"/>
          </a:xfrm>
        </p:spPr>
        <p:txBody>
          <a:bodyPr/>
          <a:lstStyle/>
          <a:p>
            <a:pPr algn="ctr"/>
            <a:r>
              <a:rPr lang="en-US" b="1" dirty="0">
                <a:solidFill>
                  <a:srgbClr val="FF0000"/>
                </a:solidFill>
              </a:rPr>
              <a:t>Difference between File System and DBMS</a:t>
            </a:r>
            <a:endParaRPr lang="en-IN" dirty="0">
              <a:solidFill>
                <a:srgbClr val="FF0000"/>
              </a:solidFill>
            </a:endParaRPr>
          </a:p>
        </p:txBody>
      </p:sp>
      <p:graphicFrame>
        <p:nvGraphicFramePr>
          <p:cNvPr id="4" name="Content Placeholder 3">
            <a:extLst>
              <a:ext uri="{FF2B5EF4-FFF2-40B4-BE49-F238E27FC236}">
                <a16:creationId xmlns:a16="http://schemas.microsoft.com/office/drawing/2014/main" xmlns="" id="{611F9BE8-E132-44CB-1077-8E021B2EE59B}"/>
              </a:ext>
            </a:extLst>
          </p:cNvPr>
          <p:cNvGraphicFramePr>
            <a:graphicFrameLocks noGrp="1"/>
          </p:cNvGraphicFramePr>
          <p:nvPr>
            <p:ph idx="1"/>
            <p:extLst>
              <p:ext uri="{D42A27DB-BD31-4B8C-83A1-F6EECF244321}">
                <p14:modId xmlns:p14="http://schemas.microsoft.com/office/powerpoint/2010/main" val="2463015639"/>
              </p:ext>
            </p:extLst>
          </p:nvPr>
        </p:nvGraphicFramePr>
        <p:xfrm>
          <a:off x="838200" y="882503"/>
          <a:ext cx="10515597" cy="5912636"/>
        </p:xfrm>
        <a:graphic>
          <a:graphicData uri="http://schemas.openxmlformats.org/drawingml/2006/table">
            <a:tbl>
              <a:tblPr firstRow="1" bandRow="1">
                <a:tableStyleId>{5C22544A-7EE6-4342-B048-85BDC9FD1C3A}</a:tableStyleId>
              </a:tblPr>
              <a:tblGrid>
                <a:gridCol w="1352107">
                  <a:extLst>
                    <a:ext uri="{9D8B030D-6E8A-4147-A177-3AD203B41FA5}">
                      <a16:colId xmlns:a16="http://schemas.microsoft.com/office/drawing/2014/main" xmlns="" val="2989666019"/>
                    </a:ext>
                  </a:extLst>
                </a:gridCol>
                <a:gridCol w="4657060">
                  <a:extLst>
                    <a:ext uri="{9D8B030D-6E8A-4147-A177-3AD203B41FA5}">
                      <a16:colId xmlns:a16="http://schemas.microsoft.com/office/drawing/2014/main" xmlns="" val="1359016565"/>
                    </a:ext>
                  </a:extLst>
                </a:gridCol>
                <a:gridCol w="4506430">
                  <a:extLst>
                    <a:ext uri="{9D8B030D-6E8A-4147-A177-3AD203B41FA5}">
                      <a16:colId xmlns:a16="http://schemas.microsoft.com/office/drawing/2014/main" xmlns="" val="458131181"/>
                    </a:ext>
                  </a:extLst>
                </a:gridCol>
              </a:tblGrid>
              <a:tr h="415722">
                <a:tc>
                  <a:txBody>
                    <a:bodyPr/>
                    <a:lstStyle/>
                    <a:p>
                      <a:pPr algn="just" rtl="0"/>
                      <a:r>
                        <a:rPr lang="en-IN" dirty="0">
                          <a:effectLst/>
                        </a:rPr>
                        <a:t>Basics</a:t>
                      </a:r>
                    </a:p>
                  </a:txBody>
                  <a:tcPr anchor="ctr"/>
                </a:tc>
                <a:tc>
                  <a:txBody>
                    <a:bodyPr/>
                    <a:lstStyle/>
                    <a:p>
                      <a:pPr algn="just" rtl="0"/>
                      <a:r>
                        <a:rPr lang="en-IN">
                          <a:effectLst/>
                        </a:rPr>
                        <a:t>File System</a:t>
                      </a:r>
                    </a:p>
                  </a:txBody>
                  <a:tcPr anchor="ctr"/>
                </a:tc>
                <a:tc>
                  <a:txBody>
                    <a:bodyPr/>
                    <a:lstStyle/>
                    <a:p>
                      <a:pPr algn="just" rtl="0"/>
                      <a:r>
                        <a:rPr lang="en-IN" dirty="0">
                          <a:effectLst/>
                        </a:rPr>
                        <a:t>DBMS</a:t>
                      </a:r>
                    </a:p>
                  </a:txBody>
                  <a:tcPr anchor="ctr"/>
                </a:tc>
                <a:extLst>
                  <a:ext uri="{0D108BD9-81ED-4DB2-BD59-A6C34878D82A}">
                    <a16:rowId xmlns:a16="http://schemas.microsoft.com/office/drawing/2014/main" xmlns="" val="4019223555"/>
                  </a:ext>
                </a:extLst>
              </a:tr>
              <a:tr h="717548">
                <a:tc>
                  <a:txBody>
                    <a:bodyPr/>
                    <a:lstStyle/>
                    <a:p>
                      <a:pPr algn="just" rtl="0"/>
                      <a:r>
                        <a:rPr lang="en-IN" sz="2000">
                          <a:effectLst/>
                        </a:rPr>
                        <a:t>Structure</a:t>
                      </a:r>
                    </a:p>
                  </a:txBody>
                  <a:tcPr anchor="ctr"/>
                </a:tc>
                <a:tc>
                  <a:txBody>
                    <a:bodyPr/>
                    <a:lstStyle/>
                    <a:p>
                      <a:pPr algn="just" rtl="0"/>
                      <a:r>
                        <a:rPr lang="en-US" sz="2000">
                          <a:effectLst/>
                        </a:rPr>
                        <a:t>The file system is a way of arranging the files in a storage medium within a computer.</a:t>
                      </a:r>
                    </a:p>
                  </a:txBody>
                  <a:tcPr anchor="ctr"/>
                </a:tc>
                <a:tc>
                  <a:txBody>
                    <a:bodyPr/>
                    <a:lstStyle/>
                    <a:p>
                      <a:pPr algn="just" rtl="0"/>
                      <a:r>
                        <a:rPr lang="en-US" sz="2000">
                          <a:effectLst/>
                        </a:rPr>
                        <a:t>DBMS is software for managing the database.</a:t>
                      </a:r>
                    </a:p>
                  </a:txBody>
                  <a:tcPr anchor="ctr"/>
                </a:tc>
                <a:extLst>
                  <a:ext uri="{0D108BD9-81ED-4DB2-BD59-A6C34878D82A}">
                    <a16:rowId xmlns:a16="http://schemas.microsoft.com/office/drawing/2014/main" xmlns="" val="1365530272"/>
                  </a:ext>
                </a:extLst>
              </a:tr>
              <a:tr h="717548">
                <a:tc>
                  <a:txBody>
                    <a:bodyPr/>
                    <a:lstStyle/>
                    <a:p>
                      <a:pPr algn="just" rtl="0"/>
                      <a:r>
                        <a:rPr lang="en-IN" sz="2000">
                          <a:effectLst/>
                        </a:rPr>
                        <a:t>Data Redundancy</a:t>
                      </a:r>
                    </a:p>
                  </a:txBody>
                  <a:tcPr anchor="ctr"/>
                </a:tc>
                <a:tc>
                  <a:txBody>
                    <a:bodyPr/>
                    <a:lstStyle/>
                    <a:p>
                      <a:pPr algn="just" rtl="0"/>
                      <a:r>
                        <a:rPr lang="en-US" sz="2000">
                          <a:effectLst/>
                        </a:rPr>
                        <a:t>Redundant data can be present in a file system.</a:t>
                      </a:r>
                    </a:p>
                  </a:txBody>
                  <a:tcPr anchor="ctr"/>
                </a:tc>
                <a:tc>
                  <a:txBody>
                    <a:bodyPr/>
                    <a:lstStyle/>
                    <a:p>
                      <a:pPr algn="just" rtl="0"/>
                      <a:r>
                        <a:rPr lang="en-US" sz="2000">
                          <a:effectLst/>
                        </a:rPr>
                        <a:t>In DBMS there is no redundant data.</a:t>
                      </a:r>
                    </a:p>
                  </a:txBody>
                  <a:tcPr anchor="ctr"/>
                </a:tc>
                <a:extLst>
                  <a:ext uri="{0D108BD9-81ED-4DB2-BD59-A6C34878D82A}">
                    <a16:rowId xmlns:a16="http://schemas.microsoft.com/office/drawing/2014/main" xmlns="" val="3561358304"/>
                  </a:ext>
                </a:extLst>
              </a:tr>
              <a:tr h="1025069">
                <a:tc>
                  <a:txBody>
                    <a:bodyPr/>
                    <a:lstStyle/>
                    <a:p>
                      <a:pPr algn="just" rtl="0"/>
                      <a:r>
                        <a:rPr lang="en-IN" sz="2000">
                          <a:effectLst/>
                        </a:rPr>
                        <a:t>Backup and Recovery</a:t>
                      </a:r>
                    </a:p>
                  </a:txBody>
                  <a:tcPr anchor="ctr"/>
                </a:tc>
                <a:tc>
                  <a:txBody>
                    <a:bodyPr/>
                    <a:lstStyle/>
                    <a:p>
                      <a:pPr algn="just" rtl="0"/>
                      <a:r>
                        <a:rPr lang="en-US" sz="2000" dirty="0">
                          <a:effectLst/>
                        </a:rPr>
                        <a:t>It doesn’t provide Inbuilt mechanism for backup and recovery of data if it is lost.</a:t>
                      </a:r>
                    </a:p>
                  </a:txBody>
                  <a:tcPr anchor="ctr"/>
                </a:tc>
                <a:tc>
                  <a:txBody>
                    <a:bodyPr/>
                    <a:lstStyle/>
                    <a:p>
                      <a:pPr algn="just" rtl="0"/>
                      <a:r>
                        <a:rPr lang="en-US" sz="2000" dirty="0">
                          <a:effectLst/>
                        </a:rPr>
                        <a:t>It provides in house tools for backup and recovery of data even if it is lost.</a:t>
                      </a:r>
                    </a:p>
                  </a:txBody>
                  <a:tcPr anchor="ctr"/>
                </a:tc>
                <a:extLst>
                  <a:ext uri="{0D108BD9-81ED-4DB2-BD59-A6C34878D82A}">
                    <a16:rowId xmlns:a16="http://schemas.microsoft.com/office/drawing/2014/main" xmlns="" val="1314370760"/>
                  </a:ext>
                </a:extLst>
              </a:tr>
              <a:tr h="717548">
                <a:tc>
                  <a:txBody>
                    <a:bodyPr/>
                    <a:lstStyle/>
                    <a:p>
                      <a:pPr algn="just" rtl="0"/>
                      <a:r>
                        <a:rPr lang="en-IN" sz="2000" dirty="0">
                          <a:effectLst/>
                        </a:rPr>
                        <a:t>Query processing</a:t>
                      </a:r>
                    </a:p>
                  </a:txBody>
                  <a:tcPr anchor="ctr"/>
                </a:tc>
                <a:tc>
                  <a:txBody>
                    <a:bodyPr/>
                    <a:lstStyle/>
                    <a:p>
                      <a:pPr algn="just" rtl="0"/>
                      <a:r>
                        <a:rPr lang="en-US" sz="2000">
                          <a:effectLst/>
                        </a:rPr>
                        <a:t>There is no efficient query processing in the file system.</a:t>
                      </a:r>
                    </a:p>
                  </a:txBody>
                  <a:tcPr anchor="ctr"/>
                </a:tc>
                <a:tc>
                  <a:txBody>
                    <a:bodyPr/>
                    <a:lstStyle/>
                    <a:p>
                      <a:pPr algn="just" rtl="0"/>
                      <a:r>
                        <a:rPr lang="en-US" sz="2000">
                          <a:effectLst/>
                        </a:rPr>
                        <a:t>Efficient query processing is there in DBMS.</a:t>
                      </a:r>
                    </a:p>
                  </a:txBody>
                  <a:tcPr anchor="ctr"/>
                </a:tc>
                <a:extLst>
                  <a:ext uri="{0D108BD9-81ED-4DB2-BD59-A6C34878D82A}">
                    <a16:rowId xmlns:a16="http://schemas.microsoft.com/office/drawing/2014/main" xmlns="" val="211131409"/>
                  </a:ext>
                </a:extLst>
              </a:tr>
              <a:tr h="1025069">
                <a:tc>
                  <a:txBody>
                    <a:bodyPr/>
                    <a:lstStyle/>
                    <a:p>
                      <a:pPr algn="just" rtl="0"/>
                      <a:r>
                        <a:rPr lang="en-IN" sz="2000">
                          <a:effectLst/>
                        </a:rPr>
                        <a:t>Consistency</a:t>
                      </a:r>
                    </a:p>
                  </a:txBody>
                  <a:tcPr anchor="ctr"/>
                </a:tc>
                <a:tc>
                  <a:txBody>
                    <a:bodyPr/>
                    <a:lstStyle/>
                    <a:p>
                      <a:pPr algn="just" rtl="0"/>
                      <a:r>
                        <a:rPr lang="en-US" sz="2000">
                          <a:effectLst/>
                        </a:rPr>
                        <a:t>There is less data consistency in the file system.</a:t>
                      </a:r>
                    </a:p>
                  </a:txBody>
                  <a:tcPr anchor="ctr"/>
                </a:tc>
                <a:tc>
                  <a:txBody>
                    <a:bodyPr/>
                    <a:lstStyle/>
                    <a:p>
                      <a:pPr algn="just" rtl="0"/>
                      <a:r>
                        <a:rPr lang="en-US" sz="2000">
                          <a:effectLst/>
                        </a:rPr>
                        <a:t>There is more data consistency because of the process of normalization.</a:t>
                      </a:r>
                    </a:p>
                  </a:txBody>
                  <a:tcPr anchor="ctr"/>
                </a:tc>
                <a:extLst>
                  <a:ext uri="{0D108BD9-81ED-4DB2-BD59-A6C34878D82A}">
                    <a16:rowId xmlns:a16="http://schemas.microsoft.com/office/drawing/2014/main" xmlns="" val="1451622334"/>
                  </a:ext>
                </a:extLst>
              </a:tr>
              <a:tr h="717548">
                <a:tc>
                  <a:txBody>
                    <a:bodyPr/>
                    <a:lstStyle/>
                    <a:p>
                      <a:pPr algn="just" rtl="0"/>
                      <a:r>
                        <a:rPr lang="en-IN" sz="2000">
                          <a:effectLst/>
                        </a:rPr>
                        <a:t>Complexity</a:t>
                      </a:r>
                    </a:p>
                  </a:txBody>
                  <a:tcPr anchor="ctr"/>
                </a:tc>
                <a:tc>
                  <a:txBody>
                    <a:bodyPr/>
                    <a:lstStyle/>
                    <a:p>
                      <a:pPr algn="just" rtl="0"/>
                      <a:r>
                        <a:rPr lang="en-US" sz="2000">
                          <a:effectLst/>
                        </a:rPr>
                        <a:t>It is less complex as compared to DBMS.</a:t>
                      </a:r>
                    </a:p>
                  </a:txBody>
                  <a:tcPr anchor="ctr"/>
                </a:tc>
                <a:tc>
                  <a:txBody>
                    <a:bodyPr/>
                    <a:lstStyle/>
                    <a:p>
                      <a:pPr algn="just" rtl="0"/>
                      <a:r>
                        <a:rPr lang="en-US" sz="2000" dirty="0">
                          <a:effectLst/>
                        </a:rPr>
                        <a:t>It has more complexity in handling as compared to the file system.</a:t>
                      </a:r>
                    </a:p>
                  </a:txBody>
                  <a:tcPr anchor="ctr"/>
                </a:tc>
                <a:extLst>
                  <a:ext uri="{0D108BD9-81ED-4DB2-BD59-A6C34878D82A}">
                    <a16:rowId xmlns:a16="http://schemas.microsoft.com/office/drawing/2014/main" xmlns="" val="2285092677"/>
                  </a:ext>
                </a:extLst>
              </a:tr>
            </a:tbl>
          </a:graphicData>
        </a:graphic>
      </p:graphicFrame>
    </p:spTree>
    <p:extLst>
      <p:ext uri="{BB962C8B-B14F-4D97-AF65-F5344CB8AC3E}">
        <p14:creationId xmlns:p14="http://schemas.microsoft.com/office/powerpoint/2010/main" val="42513725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9462FF-E450-2363-25B4-4B9EA0B42ABB}"/>
              </a:ext>
            </a:extLst>
          </p:cNvPr>
          <p:cNvSpPr>
            <a:spLocks noGrp="1"/>
          </p:cNvSpPr>
          <p:nvPr>
            <p:ph type="title"/>
          </p:nvPr>
        </p:nvSpPr>
        <p:spPr>
          <a:xfrm>
            <a:off x="838197" y="64128"/>
            <a:ext cx="10515600" cy="903436"/>
          </a:xfrm>
        </p:spPr>
        <p:txBody>
          <a:bodyPr/>
          <a:lstStyle/>
          <a:p>
            <a:pPr algn="ctr"/>
            <a:r>
              <a:rPr lang="en-US" b="1" dirty="0">
                <a:solidFill>
                  <a:srgbClr val="FF0000"/>
                </a:solidFill>
              </a:rPr>
              <a:t>Difference between File System and DBMS</a:t>
            </a:r>
            <a:endParaRPr lang="en-IN" dirty="0"/>
          </a:p>
        </p:txBody>
      </p:sp>
      <p:graphicFrame>
        <p:nvGraphicFramePr>
          <p:cNvPr id="4" name="Content Placeholder 3">
            <a:extLst>
              <a:ext uri="{FF2B5EF4-FFF2-40B4-BE49-F238E27FC236}">
                <a16:creationId xmlns:a16="http://schemas.microsoft.com/office/drawing/2014/main" xmlns="" id="{8F35D0CF-74A7-6A18-5B37-BFC8A20F2D26}"/>
              </a:ext>
            </a:extLst>
          </p:cNvPr>
          <p:cNvGraphicFramePr>
            <a:graphicFrameLocks noGrp="1"/>
          </p:cNvGraphicFramePr>
          <p:nvPr>
            <p:ph idx="1"/>
            <p:extLst>
              <p:ext uri="{D42A27DB-BD31-4B8C-83A1-F6EECF244321}">
                <p14:modId xmlns:p14="http://schemas.microsoft.com/office/powerpoint/2010/main" val="1050135069"/>
              </p:ext>
            </p:extLst>
          </p:nvPr>
        </p:nvGraphicFramePr>
        <p:xfrm>
          <a:off x="742507" y="863600"/>
          <a:ext cx="10515597" cy="5887720"/>
        </p:xfrm>
        <a:graphic>
          <a:graphicData uri="http://schemas.openxmlformats.org/drawingml/2006/table">
            <a:tbl>
              <a:tblPr firstRow="1" bandRow="1">
                <a:tableStyleId>{5C22544A-7EE6-4342-B048-85BDC9FD1C3A}</a:tableStyleId>
              </a:tblPr>
              <a:tblGrid>
                <a:gridCol w="1745512">
                  <a:extLst>
                    <a:ext uri="{9D8B030D-6E8A-4147-A177-3AD203B41FA5}">
                      <a16:colId xmlns:a16="http://schemas.microsoft.com/office/drawing/2014/main" xmlns="" val="2158345769"/>
                    </a:ext>
                  </a:extLst>
                </a:gridCol>
                <a:gridCol w="3955311">
                  <a:extLst>
                    <a:ext uri="{9D8B030D-6E8A-4147-A177-3AD203B41FA5}">
                      <a16:colId xmlns:a16="http://schemas.microsoft.com/office/drawing/2014/main" xmlns="" val="1351125366"/>
                    </a:ext>
                  </a:extLst>
                </a:gridCol>
                <a:gridCol w="4814774">
                  <a:extLst>
                    <a:ext uri="{9D8B030D-6E8A-4147-A177-3AD203B41FA5}">
                      <a16:colId xmlns:a16="http://schemas.microsoft.com/office/drawing/2014/main" xmlns="" val="1078827469"/>
                    </a:ext>
                  </a:extLst>
                </a:gridCol>
              </a:tblGrid>
              <a:tr h="370840">
                <a:tc>
                  <a:txBody>
                    <a:bodyPr/>
                    <a:lstStyle/>
                    <a:p>
                      <a:pPr algn="just" rtl="0"/>
                      <a:r>
                        <a:rPr lang="en-IN" dirty="0">
                          <a:effectLst/>
                        </a:rPr>
                        <a:t>Basics</a:t>
                      </a:r>
                    </a:p>
                  </a:txBody>
                  <a:tcPr anchor="ctr"/>
                </a:tc>
                <a:tc>
                  <a:txBody>
                    <a:bodyPr/>
                    <a:lstStyle/>
                    <a:p>
                      <a:pPr algn="just" rtl="0"/>
                      <a:r>
                        <a:rPr lang="en-IN">
                          <a:effectLst/>
                        </a:rPr>
                        <a:t>File System</a:t>
                      </a:r>
                    </a:p>
                  </a:txBody>
                  <a:tcPr anchor="ctr"/>
                </a:tc>
                <a:tc>
                  <a:txBody>
                    <a:bodyPr/>
                    <a:lstStyle/>
                    <a:p>
                      <a:pPr algn="just" rtl="0"/>
                      <a:r>
                        <a:rPr lang="en-IN" dirty="0">
                          <a:effectLst/>
                        </a:rPr>
                        <a:t>DBMS</a:t>
                      </a:r>
                    </a:p>
                  </a:txBody>
                  <a:tcPr anchor="ctr"/>
                </a:tc>
                <a:extLst>
                  <a:ext uri="{0D108BD9-81ED-4DB2-BD59-A6C34878D82A}">
                    <a16:rowId xmlns:a16="http://schemas.microsoft.com/office/drawing/2014/main" xmlns="" val="691468867"/>
                  </a:ext>
                </a:extLst>
              </a:tr>
              <a:tr h="370840">
                <a:tc>
                  <a:txBody>
                    <a:bodyPr/>
                    <a:lstStyle/>
                    <a:p>
                      <a:pPr algn="just" rtl="0"/>
                      <a:r>
                        <a:rPr lang="en-IN" sz="2000" dirty="0">
                          <a:effectLst/>
                        </a:rPr>
                        <a:t>Security Constraints</a:t>
                      </a:r>
                    </a:p>
                  </a:txBody>
                  <a:tcPr anchor="ctr"/>
                </a:tc>
                <a:tc>
                  <a:txBody>
                    <a:bodyPr/>
                    <a:lstStyle/>
                    <a:p>
                      <a:pPr algn="just" rtl="0"/>
                      <a:r>
                        <a:rPr lang="en-US" sz="2000">
                          <a:effectLst/>
                        </a:rPr>
                        <a:t>File systems provide less security in comparison to DBMS.</a:t>
                      </a:r>
                    </a:p>
                  </a:txBody>
                  <a:tcPr anchor="ctr"/>
                </a:tc>
                <a:tc>
                  <a:txBody>
                    <a:bodyPr/>
                    <a:lstStyle/>
                    <a:p>
                      <a:pPr algn="just" rtl="0"/>
                      <a:r>
                        <a:rPr lang="en-US" sz="2000">
                          <a:effectLst/>
                        </a:rPr>
                        <a:t>DBMS has more security mechanisms as compared to file systems.</a:t>
                      </a:r>
                    </a:p>
                  </a:txBody>
                  <a:tcPr anchor="ctr"/>
                </a:tc>
                <a:extLst>
                  <a:ext uri="{0D108BD9-81ED-4DB2-BD59-A6C34878D82A}">
                    <a16:rowId xmlns:a16="http://schemas.microsoft.com/office/drawing/2014/main" xmlns="" val="2959466172"/>
                  </a:ext>
                </a:extLst>
              </a:tr>
              <a:tr h="370840">
                <a:tc>
                  <a:txBody>
                    <a:bodyPr/>
                    <a:lstStyle/>
                    <a:p>
                      <a:pPr algn="just" rtl="0"/>
                      <a:r>
                        <a:rPr lang="en-IN" sz="2000">
                          <a:effectLst/>
                        </a:rPr>
                        <a:t>Cost</a:t>
                      </a:r>
                    </a:p>
                  </a:txBody>
                  <a:tcPr anchor="ctr"/>
                </a:tc>
                <a:tc>
                  <a:txBody>
                    <a:bodyPr/>
                    <a:lstStyle/>
                    <a:p>
                      <a:pPr algn="just" rtl="0"/>
                      <a:r>
                        <a:rPr lang="en-US" sz="2000" dirty="0">
                          <a:effectLst/>
                        </a:rPr>
                        <a:t>It is less expensive than DBMS.</a:t>
                      </a:r>
                    </a:p>
                  </a:txBody>
                  <a:tcPr anchor="ctr"/>
                </a:tc>
                <a:tc>
                  <a:txBody>
                    <a:bodyPr/>
                    <a:lstStyle/>
                    <a:p>
                      <a:pPr algn="just" rtl="0"/>
                      <a:r>
                        <a:rPr lang="en-US" sz="2000">
                          <a:effectLst/>
                        </a:rPr>
                        <a:t>It has a comparatively higher cost than a file system.</a:t>
                      </a:r>
                    </a:p>
                  </a:txBody>
                  <a:tcPr anchor="ctr"/>
                </a:tc>
                <a:extLst>
                  <a:ext uri="{0D108BD9-81ED-4DB2-BD59-A6C34878D82A}">
                    <a16:rowId xmlns:a16="http://schemas.microsoft.com/office/drawing/2014/main" xmlns="" val="1188277070"/>
                  </a:ext>
                </a:extLst>
              </a:tr>
              <a:tr h="370840">
                <a:tc>
                  <a:txBody>
                    <a:bodyPr/>
                    <a:lstStyle/>
                    <a:p>
                      <a:pPr algn="just" rtl="0"/>
                      <a:r>
                        <a:rPr lang="en-IN" sz="2000">
                          <a:effectLst/>
                        </a:rPr>
                        <a:t>Data Independence</a:t>
                      </a:r>
                    </a:p>
                  </a:txBody>
                  <a:tcPr anchor="ctr"/>
                </a:tc>
                <a:tc>
                  <a:txBody>
                    <a:bodyPr/>
                    <a:lstStyle/>
                    <a:p>
                      <a:pPr algn="just" rtl="0"/>
                      <a:r>
                        <a:rPr lang="en-US" sz="2000">
                          <a:effectLst/>
                        </a:rPr>
                        <a:t>There is no data independence.</a:t>
                      </a:r>
                    </a:p>
                  </a:txBody>
                  <a:tcPr anchor="ctr"/>
                </a:tc>
                <a:tc>
                  <a:txBody>
                    <a:bodyPr/>
                    <a:lstStyle/>
                    <a:p>
                      <a:pPr algn="just" rtl="0"/>
                      <a:r>
                        <a:rPr lang="en-US" sz="2000">
                          <a:effectLst/>
                        </a:rPr>
                        <a:t>In DBMS data independence exists, mainly of two types:</a:t>
                      </a:r>
                    </a:p>
                    <a:p>
                      <a:pPr algn="just" rtl="0"/>
                      <a:r>
                        <a:rPr lang="en-US" sz="2000">
                          <a:effectLst/>
                        </a:rPr>
                        <a:t>1) Logical Data Independence.</a:t>
                      </a:r>
                    </a:p>
                    <a:p>
                      <a:pPr algn="just" rtl="0"/>
                      <a:r>
                        <a:rPr lang="en-US" sz="2000">
                          <a:effectLst/>
                        </a:rPr>
                        <a:t>2)Physical Data Independence.</a:t>
                      </a:r>
                    </a:p>
                  </a:txBody>
                  <a:tcPr anchor="ctr"/>
                </a:tc>
                <a:extLst>
                  <a:ext uri="{0D108BD9-81ED-4DB2-BD59-A6C34878D82A}">
                    <a16:rowId xmlns:a16="http://schemas.microsoft.com/office/drawing/2014/main" xmlns="" val="161838887"/>
                  </a:ext>
                </a:extLst>
              </a:tr>
              <a:tr h="370840">
                <a:tc>
                  <a:txBody>
                    <a:bodyPr/>
                    <a:lstStyle/>
                    <a:p>
                      <a:pPr algn="just" rtl="0"/>
                      <a:r>
                        <a:rPr lang="en-IN" sz="2000">
                          <a:effectLst/>
                        </a:rPr>
                        <a:t>User Access</a:t>
                      </a:r>
                    </a:p>
                  </a:txBody>
                  <a:tcPr anchor="ctr"/>
                </a:tc>
                <a:tc>
                  <a:txBody>
                    <a:bodyPr/>
                    <a:lstStyle/>
                    <a:p>
                      <a:pPr algn="just" rtl="0"/>
                      <a:r>
                        <a:rPr lang="en-US" sz="2000">
                          <a:effectLst/>
                        </a:rPr>
                        <a:t>Only one user can access data at a time.</a:t>
                      </a:r>
                    </a:p>
                  </a:txBody>
                  <a:tcPr anchor="ctr"/>
                </a:tc>
                <a:tc>
                  <a:txBody>
                    <a:bodyPr/>
                    <a:lstStyle/>
                    <a:p>
                      <a:pPr algn="just" rtl="0"/>
                      <a:r>
                        <a:rPr lang="en-US" sz="2000" dirty="0">
                          <a:effectLst/>
                        </a:rPr>
                        <a:t>Multiple users can access data at a time.</a:t>
                      </a:r>
                    </a:p>
                  </a:txBody>
                  <a:tcPr anchor="ctr"/>
                </a:tc>
                <a:extLst>
                  <a:ext uri="{0D108BD9-81ED-4DB2-BD59-A6C34878D82A}">
                    <a16:rowId xmlns:a16="http://schemas.microsoft.com/office/drawing/2014/main" xmlns="" val="1943605403"/>
                  </a:ext>
                </a:extLst>
              </a:tr>
              <a:tr h="370840">
                <a:tc>
                  <a:txBody>
                    <a:bodyPr/>
                    <a:lstStyle/>
                    <a:p>
                      <a:pPr algn="just" rtl="0"/>
                      <a:r>
                        <a:rPr lang="en-IN" sz="2000" dirty="0">
                          <a:effectLst/>
                        </a:rPr>
                        <a:t>Meaning</a:t>
                      </a:r>
                    </a:p>
                  </a:txBody>
                  <a:tcPr anchor="ctr"/>
                </a:tc>
                <a:tc>
                  <a:txBody>
                    <a:bodyPr/>
                    <a:lstStyle/>
                    <a:p>
                      <a:pPr algn="just" rtl="0"/>
                      <a:r>
                        <a:rPr lang="en-US" sz="2000">
                          <a:effectLst/>
                        </a:rPr>
                        <a:t>The users are not required to write procedures.</a:t>
                      </a:r>
                    </a:p>
                  </a:txBody>
                  <a:tcPr anchor="ctr"/>
                </a:tc>
                <a:tc>
                  <a:txBody>
                    <a:bodyPr/>
                    <a:lstStyle/>
                    <a:p>
                      <a:pPr algn="just" rtl="0"/>
                      <a:r>
                        <a:rPr lang="en-US" sz="2000">
                          <a:effectLst/>
                        </a:rPr>
                        <a:t>The user has to write procedures for managing databases</a:t>
                      </a:r>
                    </a:p>
                  </a:txBody>
                  <a:tcPr anchor="ctr"/>
                </a:tc>
                <a:extLst>
                  <a:ext uri="{0D108BD9-81ED-4DB2-BD59-A6C34878D82A}">
                    <a16:rowId xmlns:a16="http://schemas.microsoft.com/office/drawing/2014/main" xmlns="" val="3452056703"/>
                  </a:ext>
                </a:extLst>
              </a:tr>
              <a:tr h="370840">
                <a:tc>
                  <a:txBody>
                    <a:bodyPr/>
                    <a:lstStyle/>
                    <a:p>
                      <a:pPr algn="just" rtl="0"/>
                      <a:r>
                        <a:rPr lang="en-IN" sz="2000">
                          <a:effectLst/>
                        </a:rPr>
                        <a:t>Sharing </a:t>
                      </a:r>
                    </a:p>
                  </a:txBody>
                  <a:tcPr anchor="ctr"/>
                </a:tc>
                <a:tc>
                  <a:txBody>
                    <a:bodyPr/>
                    <a:lstStyle/>
                    <a:p>
                      <a:pPr algn="just" rtl="0"/>
                      <a:r>
                        <a:rPr lang="en-US" sz="2000">
                          <a:effectLst/>
                        </a:rPr>
                        <a:t>Data is distributed in many files. So, it is not easy to share data.</a:t>
                      </a:r>
                    </a:p>
                  </a:txBody>
                  <a:tcPr anchor="ctr"/>
                </a:tc>
                <a:tc>
                  <a:txBody>
                    <a:bodyPr/>
                    <a:lstStyle/>
                    <a:p>
                      <a:pPr algn="just" rtl="0"/>
                      <a:r>
                        <a:rPr lang="en-US" sz="2000" dirty="0">
                          <a:effectLst/>
                        </a:rPr>
                        <a:t>Due to centralized nature data sharing is easy</a:t>
                      </a:r>
                    </a:p>
                  </a:txBody>
                  <a:tcPr anchor="ctr"/>
                </a:tc>
                <a:extLst>
                  <a:ext uri="{0D108BD9-81ED-4DB2-BD59-A6C34878D82A}">
                    <a16:rowId xmlns:a16="http://schemas.microsoft.com/office/drawing/2014/main" xmlns="" val="4254133791"/>
                  </a:ext>
                </a:extLst>
              </a:tr>
              <a:tr h="370840">
                <a:tc>
                  <a:txBody>
                    <a:bodyPr/>
                    <a:lstStyle/>
                    <a:p>
                      <a:pPr algn="just" rtl="0"/>
                      <a:r>
                        <a:rPr lang="en-IN" sz="2000" dirty="0">
                          <a:effectLst/>
                        </a:rPr>
                        <a:t>Data Abstraction</a:t>
                      </a:r>
                    </a:p>
                  </a:txBody>
                  <a:tcPr anchor="ctr"/>
                </a:tc>
                <a:tc>
                  <a:txBody>
                    <a:bodyPr/>
                    <a:lstStyle/>
                    <a:p>
                      <a:pPr algn="just" rtl="0"/>
                      <a:r>
                        <a:rPr lang="en-US" sz="2000" dirty="0">
                          <a:effectLst/>
                        </a:rPr>
                        <a:t>It give details of storage and representation of data</a:t>
                      </a:r>
                    </a:p>
                  </a:txBody>
                  <a:tcPr anchor="ctr"/>
                </a:tc>
                <a:tc>
                  <a:txBody>
                    <a:bodyPr/>
                    <a:lstStyle/>
                    <a:p>
                      <a:pPr algn="just" rtl="0"/>
                      <a:r>
                        <a:rPr lang="en-US" sz="2000" dirty="0">
                          <a:effectLst/>
                        </a:rPr>
                        <a:t>It hides the internal details of Database</a:t>
                      </a:r>
                    </a:p>
                  </a:txBody>
                  <a:tcPr anchor="ctr"/>
                </a:tc>
                <a:extLst>
                  <a:ext uri="{0D108BD9-81ED-4DB2-BD59-A6C34878D82A}">
                    <a16:rowId xmlns:a16="http://schemas.microsoft.com/office/drawing/2014/main" xmlns="" val="1425644869"/>
                  </a:ext>
                </a:extLst>
              </a:tr>
            </a:tbl>
          </a:graphicData>
        </a:graphic>
      </p:graphicFrame>
    </p:spTree>
    <p:extLst>
      <p:ext uri="{BB962C8B-B14F-4D97-AF65-F5344CB8AC3E}">
        <p14:creationId xmlns:p14="http://schemas.microsoft.com/office/powerpoint/2010/main" val="1884056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97305E-BFA4-AA1B-1449-22233E9812A9}"/>
              </a:ext>
            </a:extLst>
          </p:cNvPr>
          <p:cNvSpPr>
            <a:spLocks noGrp="1"/>
          </p:cNvSpPr>
          <p:nvPr>
            <p:ph type="title"/>
          </p:nvPr>
        </p:nvSpPr>
        <p:spPr>
          <a:xfrm>
            <a:off x="838200" y="365125"/>
            <a:ext cx="10515600" cy="921415"/>
          </a:xfrm>
        </p:spPr>
        <p:txBody>
          <a:bodyPr/>
          <a:lstStyle/>
          <a:p>
            <a:pPr algn="ctr"/>
            <a:r>
              <a:rPr lang="en-US" b="1" dirty="0">
                <a:solidFill>
                  <a:srgbClr val="FF0000"/>
                </a:solidFill>
              </a:rPr>
              <a:t>Difference between File System and DBMS</a:t>
            </a:r>
            <a:endParaRPr lang="en-IN" dirty="0"/>
          </a:p>
        </p:txBody>
      </p:sp>
      <p:graphicFrame>
        <p:nvGraphicFramePr>
          <p:cNvPr id="4" name="Content Placeholder 3">
            <a:extLst>
              <a:ext uri="{FF2B5EF4-FFF2-40B4-BE49-F238E27FC236}">
                <a16:creationId xmlns:a16="http://schemas.microsoft.com/office/drawing/2014/main" xmlns="" id="{EB9BAF82-F058-7524-7F36-260EFB9B8889}"/>
              </a:ext>
            </a:extLst>
          </p:cNvPr>
          <p:cNvGraphicFramePr>
            <a:graphicFrameLocks noGrp="1"/>
          </p:cNvGraphicFramePr>
          <p:nvPr>
            <p:ph idx="1"/>
            <p:extLst>
              <p:ext uri="{D42A27DB-BD31-4B8C-83A1-F6EECF244321}">
                <p14:modId xmlns:p14="http://schemas.microsoft.com/office/powerpoint/2010/main" val="74102025"/>
              </p:ext>
            </p:extLst>
          </p:nvPr>
        </p:nvGraphicFramePr>
        <p:xfrm>
          <a:off x="838200" y="1541721"/>
          <a:ext cx="10793820" cy="4221126"/>
        </p:xfrm>
        <a:graphic>
          <a:graphicData uri="http://schemas.openxmlformats.org/drawingml/2006/table">
            <a:tbl>
              <a:tblPr firstRow="1" bandRow="1">
                <a:tableStyleId>{5C22544A-7EE6-4342-B048-85BDC9FD1C3A}</a:tableStyleId>
              </a:tblPr>
              <a:tblGrid>
                <a:gridCol w="2181447">
                  <a:extLst>
                    <a:ext uri="{9D8B030D-6E8A-4147-A177-3AD203B41FA5}">
                      <a16:colId xmlns:a16="http://schemas.microsoft.com/office/drawing/2014/main" xmlns="" val="4134104676"/>
                    </a:ext>
                  </a:extLst>
                </a:gridCol>
                <a:gridCol w="5014433">
                  <a:extLst>
                    <a:ext uri="{9D8B030D-6E8A-4147-A177-3AD203B41FA5}">
                      <a16:colId xmlns:a16="http://schemas.microsoft.com/office/drawing/2014/main" xmlns="" val="394941431"/>
                    </a:ext>
                  </a:extLst>
                </a:gridCol>
                <a:gridCol w="3597940">
                  <a:extLst>
                    <a:ext uri="{9D8B030D-6E8A-4147-A177-3AD203B41FA5}">
                      <a16:colId xmlns:a16="http://schemas.microsoft.com/office/drawing/2014/main" xmlns="" val="3427748399"/>
                    </a:ext>
                  </a:extLst>
                </a:gridCol>
              </a:tblGrid>
              <a:tr h="681731">
                <a:tc>
                  <a:txBody>
                    <a:bodyPr/>
                    <a:lstStyle/>
                    <a:p>
                      <a:pPr algn="just" rtl="0"/>
                      <a:r>
                        <a:rPr lang="en-IN" sz="2400" dirty="0">
                          <a:effectLst/>
                        </a:rPr>
                        <a:t>Basics</a:t>
                      </a:r>
                    </a:p>
                  </a:txBody>
                  <a:tcPr anchor="ctr"/>
                </a:tc>
                <a:tc>
                  <a:txBody>
                    <a:bodyPr/>
                    <a:lstStyle/>
                    <a:p>
                      <a:pPr algn="just" rtl="0"/>
                      <a:r>
                        <a:rPr lang="en-IN" sz="2400">
                          <a:effectLst/>
                        </a:rPr>
                        <a:t>File System</a:t>
                      </a:r>
                    </a:p>
                  </a:txBody>
                  <a:tcPr anchor="ctr"/>
                </a:tc>
                <a:tc>
                  <a:txBody>
                    <a:bodyPr/>
                    <a:lstStyle/>
                    <a:p>
                      <a:pPr algn="just" rtl="0"/>
                      <a:r>
                        <a:rPr lang="en-IN" sz="2400" dirty="0">
                          <a:effectLst/>
                        </a:rPr>
                        <a:t>DBMS</a:t>
                      </a:r>
                    </a:p>
                  </a:txBody>
                  <a:tcPr anchor="ctr"/>
                </a:tc>
                <a:extLst>
                  <a:ext uri="{0D108BD9-81ED-4DB2-BD59-A6C34878D82A}">
                    <a16:rowId xmlns:a16="http://schemas.microsoft.com/office/drawing/2014/main" xmlns="" val="3967597505"/>
                  </a:ext>
                </a:extLst>
              </a:tr>
              <a:tr h="1176685">
                <a:tc>
                  <a:txBody>
                    <a:bodyPr/>
                    <a:lstStyle/>
                    <a:p>
                      <a:pPr algn="just" rtl="0"/>
                      <a:r>
                        <a:rPr lang="en-IN" sz="2400" dirty="0">
                          <a:effectLst/>
                        </a:rPr>
                        <a:t>Integrity Constraints</a:t>
                      </a:r>
                    </a:p>
                  </a:txBody>
                  <a:tcPr anchor="ctr"/>
                </a:tc>
                <a:tc>
                  <a:txBody>
                    <a:bodyPr/>
                    <a:lstStyle/>
                    <a:p>
                      <a:pPr algn="just" rtl="0"/>
                      <a:r>
                        <a:rPr lang="en-US" sz="2400">
                          <a:effectLst/>
                        </a:rPr>
                        <a:t>Integrity Constraints are difficult to implement</a:t>
                      </a:r>
                    </a:p>
                  </a:txBody>
                  <a:tcPr anchor="ctr"/>
                </a:tc>
                <a:tc>
                  <a:txBody>
                    <a:bodyPr/>
                    <a:lstStyle/>
                    <a:p>
                      <a:pPr algn="just" rtl="0"/>
                      <a:r>
                        <a:rPr lang="en-US" sz="2400">
                          <a:effectLst/>
                        </a:rPr>
                        <a:t>Integrity constraints are easy to implement</a:t>
                      </a:r>
                    </a:p>
                  </a:txBody>
                  <a:tcPr anchor="ctr"/>
                </a:tc>
                <a:extLst>
                  <a:ext uri="{0D108BD9-81ED-4DB2-BD59-A6C34878D82A}">
                    <a16:rowId xmlns:a16="http://schemas.microsoft.com/office/drawing/2014/main" xmlns="" val="2675265492"/>
                  </a:ext>
                </a:extLst>
              </a:tr>
              <a:tr h="1680979">
                <a:tc>
                  <a:txBody>
                    <a:bodyPr/>
                    <a:lstStyle/>
                    <a:p>
                      <a:r>
                        <a:rPr lang="en-IN" sz="2400" b="1"/>
                        <a:t>Attribute</a:t>
                      </a:r>
                      <a:r>
                        <a:rPr lang="en-IN" sz="2400" b="1" i="1"/>
                        <a:t>s</a:t>
                      </a:r>
                      <a:endParaRPr lang="en-IN" sz="2400"/>
                    </a:p>
                  </a:txBody>
                  <a:tcPr anchor="ctr"/>
                </a:tc>
                <a:tc>
                  <a:txBody>
                    <a:bodyPr/>
                    <a:lstStyle/>
                    <a:p>
                      <a:r>
                        <a:rPr lang="en-US" sz="2400"/>
                        <a:t>To access data in a file , user requires attributes such as file name, file location.</a:t>
                      </a:r>
                    </a:p>
                  </a:txBody>
                  <a:tcPr anchor="ctr"/>
                </a:tc>
                <a:tc>
                  <a:txBody>
                    <a:bodyPr/>
                    <a:lstStyle/>
                    <a:p>
                      <a:r>
                        <a:rPr lang="en-US" sz="2400" dirty="0"/>
                        <a:t>No such attributes are required.</a:t>
                      </a:r>
                    </a:p>
                  </a:txBody>
                  <a:tcPr anchor="ctr"/>
                </a:tc>
                <a:extLst>
                  <a:ext uri="{0D108BD9-81ED-4DB2-BD59-A6C34878D82A}">
                    <a16:rowId xmlns:a16="http://schemas.microsoft.com/office/drawing/2014/main" xmlns="" val="3207302749"/>
                  </a:ext>
                </a:extLst>
              </a:tr>
              <a:tr h="681731">
                <a:tc>
                  <a:txBody>
                    <a:bodyPr/>
                    <a:lstStyle/>
                    <a:p>
                      <a:pPr algn="just" rtl="0"/>
                      <a:r>
                        <a:rPr lang="en-IN" sz="2400">
                          <a:effectLst/>
                        </a:rPr>
                        <a:t>Example</a:t>
                      </a:r>
                    </a:p>
                  </a:txBody>
                  <a:tcPr anchor="ctr"/>
                </a:tc>
                <a:tc>
                  <a:txBody>
                    <a:bodyPr/>
                    <a:lstStyle/>
                    <a:p>
                      <a:pPr algn="just" rtl="0"/>
                      <a:r>
                        <a:rPr lang="en-IN" sz="2400" dirty="0">
                          <a:effectLst/>
                        </a:rPr>
                        <a:t>NTFS, FAT, </a:t>
                      </a:r>
                      <a:r>
                        <a:rPr lang="en-IN" sz="2400" dirty="0" err="1">
                          <a:effectLst/>
                        </a:rPr>
                        <a:t>ext</a:t>
                      </a:r>
                      <a:r>
                        <a:rPr lang="en-IN" sz="2400" dirty="0">
                          <a:effectLst/>
                        </a:rPr>
                        <a:t>, HFS, HFS+</a:t>
                      </a:r>
                    </a:p>
                  </a:txBody>
                  <a:tcPr anchor="ctr"/>
                </a:tc>
                <a:tc>
                  <a:txBody>
                    <a:bodyPr/>
                    <a:lstStyle/>
                    <a:p>
                      <a:pPr algn="just" rtl="0"/>
                      <a:r>
                        <a:rPr lang="en-IN" sz="2400" dirty="0">
                          <a:effectLst/>
                        </a:rPr>
                        <a:t>Oracle, SQL Server</a:t>
                      </a:r>
                    </a:p>
                  </a:txBody>
                  <a:tcPr anchor="ctr"/>
                </a:tc>
                <a:extLst>
                  <a:ext uri="{0D108BD9-81ED-4DB2-BD59-A6C34878D82A}">
                    <a16:rowId xmlns:a16="http://schemas.microsoft.com/office/drawing/2014/main" xmlns="" val="3520930213"/>
                  </a:ext>
                </a:extLst>
              </a:tr>
            </a:tbl>
          </a:graphicData>
        </a:graphic>
      </p:graphicFrame>
    </p:spTree>
    <p:extLst>
      <p:ext uri="{BB962C8B-B14F-4D97-AF65-F5344CB8AC3E}">
        <p14:creationId xmlns:p14="http://schemas.microsoft.com/office/powerpoint/2010/main" val="53103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64620-CEAD-BCA7-6345-66F0546DB4B2}"/>
              </a:ext>
            </a:extLst>
          </p:cNvPr>
          <p:cNvSpPr>
            <a:spLocks noGrp="1"/>
          </p:cNvSpPr>
          <p:nvPr>
            <p:ph type="title"/>
          </p:nvPr>
        </p:nvSpPr>
        <p:spPr>
          <a:xfrm>
            <a:off x="838200" y="365125"/>
            <a:ext cx="10515600" cy="740661"/>
          </a:xfrm>
        </p:spPr>
        <p:txBody>
          <a:bodyPr/>
          <a:lstStyle/>
          <a:p>
            <a:pPr algn="ctr"/>
            <a:r>
              <a:rPr lang="en-IN" b="1" dirty="0">
                <a:solidFill>
                  <a:srgbClr val="FF0000"/>
                </a:solidFill>
              </a:rPr>
              <a:t>Process Control Block</a:t>
            </a:r>
            <a:endParaRPr lang="en-IN" dirty="0"/>
          </a:p>
        </p:txBody>
      </p:sp>
      <p:sp>
        <p:nvSpPr>
          <p:cNvPr id="3" name="Content Placeholder 2">
            <a:extLst>
              <a:ext uri="{FF2B5EF4-FFF2-40B4-BE49-F238E27FC236}">
                <a16:creationId xmlns:a16="http://schemas.microsoft.com/office/drawing/2014/main" xmlns="" id="{3314F7C1-8F34-18BF-CBBB-C8B312B153FA}"/>
              </a:ext>
            </a:extLst>
          </p:cNvPr>
          <p:cNvSpPr>
            <a:spLocks noGrp="1"/>
          </p:cNvSpPr>
          <p:nvPr>
            <p:ph idx="1"/>
          </p:nvPr>
        </p:nvSpPr>
        <p:spPr>
          <a:xfrm>
            <a:off x="838200" y="1222744"/>
            <a:ext cx="10515600" cy="5114261"/>
          </a:xfrm>
        </p:spPr>
        <p:txBody>
          <a:bodyPr>
            <a:normAutofit fontScale="92500"/>
          </a:bodyPr>
          <a:lstStyle/>
          <a:p>
            <a:r>
              <a:rPr lang="en-US" b="1" dirty="0">
                <a:solidFill>
                  <a:schemeClr val="accent1"/>
                </a:solidFill>
              </a:rPr>
              <a:t>CPU-scheduling information : </a:t>
            </a:r>
            <a:r>
              <a:rPr lang="en-US" dirty="0"/>
              <a:t>This information includes a process priority, pointers to scheduling queues, and any other scheduling parameters.</a:t>
            </a:r>
          </a:p>
          <a:p>
            <a:pPr marL="0" indent="0">
              <a:buNone/>
            </a:pPr>
            <a:r>
              <a:rPr lang="en-US" dirty="0"/>
              <a:t>• </a:t>
            </a:r>
            <a:r>
              <a:rPr lang="en-US" b="1" dirty="0">
                <a:solidFill>
                  <a:schemeClr val="accent1"/>
                </a:solidFill>
              </a:rPr>
              <a:t>Memory-management information :</a:t>
            </a:r>
            <a:r>
              <a:rPr lang="en-US" dirty="0"/>
              <a:t>This information may include such items as the value of the base and limit registers and the page tables, or the segment tables, depending on the memory system used by the operating</a:t>
            </a:r>
          </a:p>
          <a:p>
            <a:pPr marL="0" indent="0">
              <a:buNone/>
            </a:pPr>
            <a:r>
              <a:rPr lang="en-US" dirty="0"/>
              <a:t>• </a:t>
            </a:r>
            <a:r>
              <a:rPr lang="en-US" b="1" dirty="0">
                <a:solidFill>
                  <a:schemeClr val="accent1"/>
                </a:solidFill>
              </a:rPr>
              <a:t>Accounting information :</a:t>
            </a:r>
            <a:r>
              <a:rPr lang="en-US" dirty="0"/>
              <a:t>This information includes the amount of CPU and real time used, time limits, account numbers, job or process numbers, and so on.</a:t>
            </a:r>
          </a:p>
          <a:p>
            <a:pPr marL="0" indent="0">
              <a:buNone/>
            </a:pPr>
            <a:r>
              <a:rPr lang="en-US" dirty="0"/>
              <a:t>• </a:t>
            </a:r>
            <a:r>
              <a:rPr lang="en-US" b="1" dirty="0">
                <a:solidFill>
                  <a:schemeClr val="accent1"/>
                </a:solidFill>
              </a:rPr>
              <a:t>I/O status information : </a:t>
            </a:r>
            <a:r>
              <a:rPr lang="en-US" dirty="0"/>
              <a:t>This information includes the list of I/O devices allocated to the process, a list of open files, and so on.</a:t>
            </a:r>
          </a:p>
          <a:p>
            <a:pPr marL="0" indent="0">
              <a:buNone/>
            </a:pPr>
            <a:r>
              <a:rPr lang="en-US" dirty="0"/>
              <a:t>  </a:t>
            </a:r>
            <a:r>
              <a:rPr lang="en-US" dirty="0">
                <a:solidFill>
                  <a:srgbClr val="FF0000"/>
                </a:solidFill>
              </a:rPr>
              <a:t>PCB simply serves as the repository for all the data needed to start, or restart, a process, along with some accounting data.</a:t>
            </a:r>
            <a:endParaRPr lang="en-IN" dirty="0">
              <a:solidFill>
                <a:srgbClr val="FF0000"/>
              </a:solidFill>
            </a:endParaRPr>
          </a:p>
        </p:txBody>
      </p:sp>
    </p:spTree>
    <p:extLst>
      <p:ext uri="{BB962C8B-B14F-4D97-AF65-F5344CB8AC3E}">
        <p14:creationId xmlns:p14="http://schemas.microsoft.com/office/powerpoint/2010/main" val="565167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99DAF-1694-04A0-F8D2-3CB18404B1E1}"/>
              </a:ext>
            </a:extLst>
          </p:cNvPr>
          <p:cNvSpPr>
            <a:spLocks noGrp="1"/>
          </p:cNvSpPr>
          <p:nvPr>
            <p:ph type="title"/>
          </p:nvPr>
        </p:nvSpPr>
        <p:spPr/>
        <p:txBody>
          <a:bodyPr/>
          <a:lstStyle/>
          <a:p>
            <a:pPr algn="ctr"/>
            <a:r>
              <a:rPr lang="en-IN" b="1" dirty="0">
                <a:solidFill>
                  <a:srgbClr val="FF0000"/>
                </a:solidFill>
              </a:rPr>
              <a:t>Schedulers</a:t>
            </a:r>
            <a:endParaRPr lang="en-IN" dirty="0"/>
          </a:p>
        </p:txBody>
      </p:sp>
      <p:sp>
        <p:nvSpPr>
          <p:cNvPr id="3" name="Content Placeholder 2">
            <a:extLst>
              <a:ext uri="{FF2B5EF4-FFF2-40B4-BE49-F238E27FC236}">
                <a16:creationId xmlns:a16="http://schemas.microsoft.com/office/drawing/2014/main" xmlns="" id="{3C2BBA3D-BABB-EE51-4BE6-3929A1EC2F8A}"/>
              </a:ext>
            </a:extLst>
          </p:cNvPr>
          <p:cNvSpPr>
            <a:spLocks noGrp="1"/>
          </p:cNvSpPr>
          <p:nvPr>
            <p:ph idx="1"/>
          </p:nvPr>
        </p:nvSpPr>
        <p:spPr/>
        <p:txBody>
          <a:bodyPr>
            <a:normAutofit/>
          </a:bodyPr>
          <a:lstStyle/>
          <a:p>
            <a:r>
              <a:rPr lang="en-US" dirty="0"/>
              <a:t>Schedulers are specialized computer programmed (Part of Operating System) that manage process scheduling in a variety of ways. Their primary responsibility is to choose which jobs to submit into the system and which processes to run</a:t>
            </a:r>
          </a:p>
          <a:p>
            <a:r>
              <a:rPr lang="en-US" b="1" dirty="0">
                <a:solidFill>
                  <a:srgbClr val="FF0000"/>
                </a:solidFill>
              </a:rPr>
              <a:t>There are three types of schedulers:</a:t>
            </a:r>
          </a:p>
          <a:p>
            <a:pPr lvl="1"/>
            <a:r>
              <a:rPr lang="en-IN" b="1" dirty="0">
                <a:solidFill>
                  <a:srgbClr val="FF0000"/>
                </a:solidFill>
              </a:rPr>
              <a:t>Long-Term :</a:t>
            </a:r>
            <a:r>
              <a:rPr lang="en-IN" b="1" dirty="0"/>
              <a:t> </a:t>
            </a:r>
            <a:r>
              <a:rPr lang="en-US" dirty="0"/>
              <a:t>A job scheduler is another name for it. A long-term scheduler determines which programmers are accepted for processing into the system. It picks processes from the queue and then loads them into memory so they can be executed.</a:t>
            </a:r>
            <a:endParaRPr lang="en-IN" b="1" dirty="0"/>
          </a:p>
          <a:p>
            <a:pPr marL="457200" lvl="1" indent="0">
              <a:buNone/>
            </a:pPr>
            <a:endParaRPr lang="en-IN" b="1" dirty="0">
              <a:solidFill>
                <a:srgbClr val="FF0000"/>
              </a:solidFill>
            </a:endParaRPr>
          </a:p>
        </p:txBody>
      </p:sp>
    </p:spTree>
    <p:extLst>
      <p:ext uri="{BB962C8B-B14F-4D97-AF65-F5344CB8AC3E}">
        <p14:creationId xmlns:p14="http://schemas.microsoft.com/office/powerpoint/2010/main" val="323859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899DAF-1694-04A0-F8D2-3CB18404B1E1}"/>
              </a:ext>
            </a:extLst>
          </p:cNvPr>
          <p:cNvSpPr>
            <a:spLocks noGrp="1"/>
          </p:cNvSpPr>
          <p:nvPr>
            <p:ph type="title"/>
          </p:nvPr>
        </p:nvSpPr>
        <p:spPr/>
        <p:txBody>
          <a:bodyPr/>
          <a:lstStyle/>
          <a:p>
            <a:pPr algn="ctr"/>
            <a:r>
              <a:rPr lang="en-IN" b="1" dirty="0">
                <a:solidFill>
                  <a:srgbClr val="FF0000"/>
                </a:solidFill>
              </a:rPr>
              <a:t>Schedulers</a:t>
            </a:r>
            <a:endParaRPr lang="en-IN" dirty="0"/>
          </a:p>
        </p:txBody>
      </p:sp>
      <p:sp>
        <p:nvSpPr>
          <p:cNvPr id="3" name="Content Placeholder 2">
            <a:extLst>
              <a:ext uri="{FF2B5EF4-FFF2-40B4-BE49-F238E27FC236}">
                <a16:creationId xmlns:a16="http://schemas.microsoft.com/office/drawing/2014/main" xmlns="" id="{3C2BBA3D-BABB-EE51-4BE6-3929A1EC2F8A}"/>
              </a:ext>
            </a:extLst>
          </p:cNvPr>
          <p:cNvSpPr>
            <a:spLocks noGrp="1"/>
          </p:cNvSpPr>
          <p:nvPr>
            <p:ph idx="1"/>
          </p:nvPr>
        </p:nvSpPr>
        <p:spPr>
          <a:xfrm>
            <a:off x="838200" y="1825625"/>
            <a:ext cx="10515600" cy="3703305"/>
          </a:xfrm>
        </p:spPr>
        <p:txBody>
          <a:bodyPr>
            <a:normAutofit/>
          </a:bodyPr>
          <a:lstStyle/>
          <a:p>
            <a:pPr lvl="1"/>
            <a:r>
              <a:rPr lang="en-IN" b="1" dirty="0">
                <a:solidFill>
                  <a:srgbClr val="FF0000"/>
                </a:solidFill>
              </a:rPr>
              <a:t>Short-Term :</a:t>
            </a:r>
            <a:r>
              <a:rPr lang="en-IN" b="1" dirty="0"/>
              <a:t> </a:t>
            </a:r>
            <a:r>
              <a:rPr lang="en-US" dirty="0"/>
              <a:t>CPU scheduler is another name for it. Its major goal is to improve system performance according to the set of criteria defined. It refers to the transition from the process’s ready state to the running stage. The CPU scheduler happens to choose a process from those that are ready to run and then allocates the CPU to it.</a:t>
            </a:r>
            <a:endParaRPr lang="en-IN" b="1" dirty="0"/>
          </a:p>
          <a:p>
            <a:pPr lvl="1"/>
            <a:r>
              <a:rPr lang="en-IN" b="1" dirty="0">
                <a:solidFill>
                  <a:srgbClr val="FF0000"/>
                </a:solidFill>
              </a:rPr>
              <a:t>Medium-Term :</a:t>
            </a:r>
            <a:r>
              <a:rPr lang="en-IN" b="1" dirty="0"/>
              <a:t> </a:t>
            </a:r>
            <a:r>
              <a:rPr lang="en-US" dirty="0"/>
              <a:t>It includes medium-term scheduling. Swapping clears the memory of the processes. The degree of multiprogramming is reduced. The switched out processes are handled by the medium-term scheduler.</a:t>
            </a:r>
            <a:endParaRPr lang="en-IN" b="1" dirty="0"/>
          </a:p>
          <a:p>
            <a:pPr marL="457200" lvl="1" indent="0">
              <a:buNone/>
            </a:pPr>
            <a:endParaRPr lang="en-IN" b="1" dirty="0">
              <a:solidFill>
                <a:srgbClr val="FF0000"/>
              </a:solidFill>
            </a:endParaRPr>
          </a:p>
        </p:txBody>
      </p:sp>
    </p:spTree>
    <p:extLst>
      <p:ext uri="{BB962C8B-B14F-4D97-AF65-F5344CB8AC3E}">
        <p14:creationId xmlns:p14="http://schemas.microsoft.com/office/powerpoint/2010/main" val="354071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36FC64-097A-DDA5-B74D-D1FA5D56E756}"/>
              </a:ext>
            </a:extLst>
          </p:cNvPr>
          <p:cNvSpPr>
            <a:spLocks noGrp="1"/>
          </p:cNvSpPr>
          <p:nvPr>
            <p:ph type="title"/>
          </p:nvPr>
        </p:nvSpPr>
        <p:spPr/>
        <p:txBody>
          <a:bodyPr/>
          <a:lstStyle/>
          <a:p>
            <a:pPr algn="ctr"/>
            <a:r>
              <a:rPr lang="en-IN" b="1" dirty="0">
                <a:solidFill>
                  <a:srgbClr val="FF0000"/>
                </a:solidFill>
              </a:rPr>
              <a:t>Process Scheduling</a:t>
            </a:r>
          </a:p>
        </p:txBody>
      </p:sp>
      <p:sp>
        <p:nvSpPr>
          <p:cNvPr id="3" name="Content Placeholder 2">
            <a:extLst>
              <a:ext uri="{FF2B5EF4-FFF2-40B4-BE49-F238E27FC236}">
                <a16:creationId xmlns:a16="http://schemas.microsoft.com/office/drawing/2014/main" xmlns="" id="{413DC79C-D687-D8AC-4B8D-EB1CA437A755}"/>
              </a:ext>
            </a:extLst>
          </p:cNvPr>
          <p:cNvSpPr>
            <a:spLocks noGrp="1"/>
          </p:cNvSpPr>
          <p:nvPr>
            <p:ph idx="1"/>
          </p:nvPr>
        </p:nvSpPr>
        <p:spPr/>
        <p:txBody>
          <a:bodyPr>
            <a:normAutofit/>
          </a:bodyPr>
          <a:lstStyle/>
          <a:p>
            <a:r>
              <a:rPr lang="en-US" dirty="0"/>
              <a:t>The objective of multiprogramming is to have some process running at all times so as to maximize CPU utilization. </a:t>
            </a:r>
          </a:p>
          <a:p>
            <a:r>
              <a:rPr lang="en-US" dirty="0"/>
              <a:t>The objective of time sharing is to switch a CPU core among processes so frequently that users can interact with each program while it is running. </a:t>
            </a:r>
          </a:p>
          <a:p>
            <a:r>
              <a:rPr lang="en-US" dirty="0"/>
              <a:t>To meet these objectives, the process scheduler selects an available process (possibly from a set of several available processes) for program execution on a core. Each CPU core can run one process at a time</a:t>
            </a:r>
            <a:endParaRPr lang="en-IN" dirty="0"/>
          </a:p>
        </p:txBody>
      </p:sp>
    </p:spTree>
    <p:extLst>
      <p:ext uri="{BB962C8B-B14F-4D97-AF65-F5344CB8AC3E}">
        <p14:creationId xmlns:p14="http://schemas.microsoft.com/office/powerpoint/2010/main" val="1496732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A64EDD-9288-EA4A-87A0-5341A0967BD8}"/>
              </a:ext>
            </a:extLst>
          </p:cNvPr>
          <p:cNvSpPr>
            <a:spLocks noGrp="1"/>
          </p:cNvSpPr>
          <p:nvPr>
            <p:ph type="title"/>
          </p:nvPr>
        </p:nvSpPr>
        <p:spPr/>
        <p:txBody>
          <a:bodyPr/>
          <a:lstStyle/>
          <a:p>
            <a:pPr algn="ctr"/>
            <a:r>
              <a:rPr lang="en-IN" b="1" dirty="0">
                <a:solidFill>
                  <a:srgbClr val="FF0000"/>
                </a:solidFill>
              </a:rPr>
              <a:t>Process Scheduling Queues</a:t>
            </a:r>
            <a:endParaRPr lang="en-IN" dirty="0"/>
          </a:p>
        </p:txBody>
      </p:sp>
      <p:pic>
        <p:nvPicPr>
          <p:cNvPr id="5" name="Content Placeholder 4">
            <a:extLst>
              <a:ext uri="{FF2B5EF4-FFF2-40B4-BE49-F238E27FC236}">
                <a16:creationId xmlns:a16="http://schemas.microsoft.com/office/drawing/2014/main" xmlns="" id="{15BE0C82-473C-53D0-29F2-87326272EE61}"/>
              </a:ext>
            </a:extLst>
          </p:cNvPr>
          <p:cNvPicPr>
            <a:picLocks noGrp="1" noChangeAspect="1"/>
          </p:cNvPicPr>
          <p:nvPr>
            <p:ph idx="1"/>
          </p:nvPr>
        </p:nvPicPr>
        <p:blipFill>
          <a:blip r:embed="rId2"/>
          <a:stretch>
            <a:fillRect/>
          </a:stretch>
        </p:blipFill>
        <p:spPr>
          <a:xfrm>
            <a:off x="1839433" y="1690688"/>
            <a:ext cx="8048845" cy="3961691"/>
          </a:xfrm>
        </p:spPr>
      </p:pic>
    </p:spTree>
    <p:extLst>
      <p:ext uri="{BB962C8B-B14F-4D97-AF65-F5344CB8AC3E}">
        <p14:creationId xmlns:p14="http://schemas.microsoft.com/office/powerpoint/2010/main" val="1569586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5537CB-553D-6BCB-FDB6-880CC04D9B2F}"/>
              </a:ext>
            </a:extLst>
          </p:cNvPr>
          <p:cNvSpPr>
            <a:spLocks noGrp="1"/>
          </p:cNvSpPr>
          <p:nvPr>
            <p:ph type="title"/>
          </p:nvPr>
        </p:nvSpPr>
        <p:spPr/>
        <p:txBody>
          <a:bodyPr/>
          <a:lstStyle/>
          <a:p>
            <a:pPr algn="ctr"/>
            <a:r>
              <a:rPr lang="en-IN" b="1" dirty="0">
                <a:solidFill>
                  <a:srgbClr val="FF0000"/>
                </a:solidFill>
              </a:rPr>
              <a:t>Process Scheduling</a:t>
            </a:r>
            <a:endParaRPr lang="en-IN" dirty="0"/>
          </a:p>
        </p:txBody>
      </p:sp>
      <p:sp>
        <p:nvSpPr>
          <p:cNvPr id="3" name="Content Placeholder 2">
            <a:extLst>
              <a:ext uri="{FF2B5EF4-FFF2-40B4-BE49-F238E27FC236}">
                <a16:creationId xmlns:a16="http://schemas.microsoft.com/office/drawing/2014/main" xmlns="" id="{A8046352-2635-EFE6-FE50-BA716913C93A}"/>
              </a:ext>
            </a:extLst>
          </p:cNvPr>
          <p:cNvSpPr>
            <a:spLocks noGrp="1"/>
          </p:cNvSpPr>
          <p:nvPr>
            <p:ph idx="1"/>
          </p:nvPr>
        </p:nvSpPr>
        <p:spPr/>
        <p:txBody>
          <a:bodyPr>
            <a:normAutofit/>
          </a:bodyPr>
          <a:lstStyle/>
          <a:p>
            <a:r>
              <a:rPr lang="en-US" dirty="0"/>
              <a:t>The process could issue an I/O request and then be placed in an I/O wait queue.</a:t>
            </a:r>
          </a:p>
          <a:p>
            <a:pPr marL="0" indent="0">
              <a:buNone/>
            </a:pPr>
            <a:r>
              <a:rPr lang="en-US" dirty="0"/>
              <a:t>• The process could create a new child process and then be placed in a wait queue while it awaits the child’s termination.</a:t>
            </a:r>
          </a:p>
          <a:p>
            <a:pPr marL="0" indent="0">
              <a:buNone/>
            </a:pPr>
            <a:r>
              <a:rPr lang="en-US" dirty="0"/>
              <a:t>• The process could be removed forcibly from the core, as a result of an</a:t>
            </a:r>
          </a:p>
          <a:p>
            <a:pPr marL="0" indent="0">
              <a:buNone/>
            </a:pPr>
            <a:r>
              <a:rPr lang="en-US" dirty="0"/>
              <a:t>interrupt or having its time slice expire, and be put back in the ready queue.</a:t>
            </a:r>
            <a:endParaRPr lang="en-IN" dirty="0"/>
          </a:p>
        </p:txBody>
      </p:sp>
    </p:spTree>
    <p:extLst>
      <p:ext uri="{BB962C8B-B14F-4D97-AF65-F5344CB8AC3E}">
        <p14:creationId xmlns:p14="http://schemas.microsoft.com/office/powerpoint/2010/main" val="2619472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9C551F-424C-B10C-48FC-C722B55CC343}"/>
              </a:ext>
            </a:extLst>
          </p:cNvPr>
          <p:cNvSpPr>
            <a:spLocks noGrp="1"/>
          </p:cNvSpPr>
          <p:nvPr>
            <p:ph type="title"/>
          </p:nvPr>
        </p:nvSpPr>
        <p:spPr/>
        <p:txBody>
          <a:bodyPr/>
          <a:lstStyle/>
          <a:p>
            <a:pPr algn="ctr"/>
            <a:r>
              <a:rPr lang="en-IN" b="1" dirty="0">
                <a:solidFill>
                  <a:srgbClr val="FF0000"/>
                </a:solidFill>
              </a:rPr>
              <a:t>CPU Scheduling</a:t>
            </a:r>
            <a:endParaRPr lang="en-IN" dirty="0"/>
          </a:p>
        </p:txBody>
      </p:sp>
      <p:sp>
        <p:nvSpPr>
          <p:cNvPr id="3" name="Content Placeholder 2">
            <a:extLst>
              <a:ext uri="{FF2B5EF4-FFF2-40B4-BE49-F238E27FC236}">
                <a16:creationId xmlns:a16="http://schemas.microsoft.com/office/drawing/2014/main" xmlns="" id="{4DD1295C-125E-0261-6E7D-C1D3581B243B}"/>
              </a:ext>
            </a:extLst>
          </p:cNvPr>
          <p:cNvSpPr>
            <a:spLocks noGrp="1"/>
          </p:cNvSpPr>
          <p:nvPr>
            <p:ph idx="1"/>
          </p:nvPr>
        </p:nvSpPr>
        <p:spPr>
          <a:xfrm>
            <a:off x="838200" y="1825625"/>
            <a:ext cx="10515600" cy="4330626"/>
          </a:xfrm>
        </p:spPr>
        <p:txBody>
          <a:bodyPr>
            <a:normAutofit/>
          </a:bodyPr>
          <a:lstStyle/>
          <a:p>
            <a:r>
              <a:rPr lang="en-US" dirty="0"/>
              <a:t>CPU scheduling is the basis of multi programmed operating systems. By switching the CPU among processes, the operating system can make the computer more productive.</a:t>
            </a:r>
          </a:p>
          <a:p>
            <a:r>
              <a:rPr lang="en-US" dirty="0"/>
              <a:t>A process migrates among the ready queue and various wait queues throughout its lifetime. </a:t>
            </a:r>
          </a:p>
          <a:p>
            <a:r>
              <a:rPr lang="en-US" dirty="0"/>
              <a:t>The role of the CPU scheduler is to select from among the processes that are in the ready queue and allocate a CPU core to one of them. </a:t>
            </a:r>
          </a:p>
          <a:p>
            <a:pPr marL="0" indent="0">
              <a:buNone/>
            </a:pPr>
            <a:endParaRPr lang="en-IN" dirty="0"/>
          </a:p>
        </p:txBody>
      </p:sp>
    </p:spTree>
    <p:extLst>
      <p:ext uri="{BB962C8B-B14F-4D97-AF65-F5344CB8AC3E}">
        <p14:creationId xmlns:p14="http://schemas.microsoft.com/office/powerpoint/2010/main" val="379558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6273ADBC-4FD7-93EA-707D-FB10042D4DCE}"/>
              </a:ext>
            </a:extLst>
          </p:cNvPr>
          <p:cNvSpPr>
            <a:spLocks noGrp="1"/>
          </p:cNvSpPr>
          <p:nvPr>
            <p:ph type="title"/>
          </p:nvPr>
        </p:nvSpPr>
        <p:spPr>
          <a:xfrm>
            <a:off x="838200" y="365125"/>
            <a:ext cx="10515600" cy="5599740"/>
          </a:xfrm>
        </p:spPr>
        <p:txBody>
          <a:bodyPr>
            <a:normAutofit/>
          </a:bodyPr>
          <a:lstStyle/>
          <a:p>
            <a:pPr algn="ctr"/>
            <a:r>
              <a:rPr lang="en-IN" sz="6600" b="1" dirty="0">
                <a:solidFill>
                  <a:srgbClr val="FF0000"/>
                </a:solidFill>
              </a:rPr>
              <a:t>CLO-01 Lecture -1-18</a:t>
            </a:r>
          </a:p>
        </p:txBody>
      </p:sp>
    </p:spTree>
    <p:extLst>
      <p:ext uri="{BB962C8B-B14F-4D97-AF65-F5344CB8AC3E}">
        <p14:creationId xmlns:p14="http://schemas.microsoft.com/office/powerpoint/2010/main" val="3166845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905373-779F-C48D-E8A0-4F0B9098EBD4}"/>
              </a:ext>
            </a:extLst>
          </p:cNvPr>
          <p:cNvSpPr>
            <a:spLocks noGrp="1"/>
          </p:cNvSpPr>
          <p:nvPr>
            <p:ph type="title"/>
          </p:nvPr>
        </p:nvSpPr>
        <p:spPr/>
        <p:txBody>
          <a:bodyPr/>
          <a:lstStyle/>
          <a:p>
            <a:pPr algn="ctr"/>
            <a:r>
              <a:rPr lang="en-IN" b="1" dirty="0">
                <a:solidFill>
                  <a:srgbClr val="FF0000"/>
                </a:solidFill>
              </a:rPr>
              <a:t>Context Switch</a:t>
            </a:r>
          </a:p>
        </p:txBody>
      </p:sp>
      <p:sp>
        <p:nvSpPr>
          <p:cNvPr id="3" name="Content Placeholder 2">
            <a:extLst>
              <a:ext uri="{FF2B5EF4-FFF2-40B4-BE49-F238E27FC236}">
                <a16:creationId xmlns:a16="http://schemas.microsoft.com/office/drawing/2014/main" xmlns="" id="{98F2FD8A-1454-CF07-04CE-591FA0FC89AF}"/>
              </a:ext>
            </a:extLst>
          </p:cNvPr>
          <p:cNvSpPr>
            <a:spLocks noGrp="1"/>
          </p:cNvSpPr>
          <p:nvPr>
            <p:ph idx="1"/>
          </p:nvPr>
        </p:nvSpPr>
        <p:spPr>
          <a:xfrm>
            <a:off x="838200" y="1825625"/>
            <a:ext cx="10515600" cy="2980291"/>
          </a:xfrm>
        </p:spPr>
        <p:txBody>
          <a:bodyPr/>
          <a:lstStyle/>
          <a:p>
            <a:r>
              <a:rPr lang="en-US" dirty="0"/>
              <a:t>Switching the CPU core to another process requires performing a state save of the current process and a state restore of a different process. This task is known as a context switch</a:t>
            </a:r>
          </a:p>
          <a:p>
            <a:r>
              <a:rPr lang="en-US" dirty="0"/>
              <a:t>When a context switch occurs, the kernel saves the context of the old process in its PCB and loads the saved context of the new process scheduled to run. </a:t>
            </a:r>
          </a:p>
          <a:p>
            <a:pPr marL="0" indent="0">
              <a:buNone/>
            </a:pPr>
            <a:endParaRPr lang="en-IN" dirty="0"/>
          </a:p>
        </p:txBody>
      </p:sp>
    </p:spTree>
    <p:extLst>
      <p:ext uri="{BB962C8B-B14F-4D97-AF65-F5344CB8AC3E}">
        <p14:creationId xmlns:p14="http://schemas.microsoft.com/office/powerpoint/2010/main" val="4268207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A099F0-D78A-49F2-FE41-80BF6F6DB911}"/>
              </a:ext>
            </a:extLst>
          </p:cNvPr>
          <p:cNvSpPr>
            <a:spLocks noGrp="1"/>
          </p:cNvSpPr>
          <p:nvPr>
            <p:ph type="title"/>
          </p:nvPr>
        </p:nvSpPr>
        <p:spPr>
          <a:xfrm>
            <a:off x="838200" y="365126"/>
            <a:ext cx="10515600" cy="995842"/>
          </a:xfrm>
        </p:spPr>
        <p:txBody>
          <a:bodyPr/>
          <a:lstStyle/>
          <a:p>
            <a:pPr algn="ctr"/>
            <a:r>
              <a:rPr lang="en-IN" b="1" dirty="0">
                <a:solidFill>
                  <a:srgbClr val="FF0000"/>
                </a:solidFill>
              </a:rPr>
              <a:t>Context Switch</a:t>
            </a:r>
            <a:endParaRPr lang="en-IN" dirty="0"/>
          </a:p>
        </p:txBody>
      </p:sp>
      <p:pic>
        <p:nvPicPr>
          <p:cNvPr id="5" name="Content Placeholder 4">
            <a:extLst>
              <a:ext uri="{FF2B5EF4-FFF2-40B4-BE49-F238E27FC236}">
                <a16:creationId xmlns:a16="http://schemas.microsoft.com/office/drawing/2014/main" xmlns="" id="{DF79DBDD-F44C-0585-9CDF-A8F40AB106BC}"/>
              </a:ext>
            </a:extLst>
          </p:cNvPr>
          <p:cNvPicPr>
            <a:picLocks noGrp="1" noChangeAspect="1"/>
          </p:cNvPicPr>
          <p:nvPr>
            <p:ph idx="1"/>
          </p:nvPr>
        </p:nvPicPr>
        <p:blipFill>
          <a:blip r:embed="rId2"/>
          <a:stretch>
            <a:fillRect/>
          </a:stretch>
        </p:blipFill>
        <p:spPr>
          <a:xfrm>
            <a:off x="1190845" y="1293555"/>
            <a:ext cx="6218343" cy="5199319"/>
          </a:xfrm>
        </p:spPr>
      </p:pic>
    </p:spTree>
    <p:extLst>
      <p:ext uri="{BB962C8B-B14F-4D97-AF65-F5344CB8AC3E}">
        <p14:creationId xmlns:p14="http://schemas.microsoft.com/office/powerpoint/2010/main" val="3104500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8F4D0-56AA-0221-DD77-1F354591CA76}"/>
              </a:ext>
            </a:extLst>
          </p:cNvPr>
          <p:cNvSpPr>
            <a:spLocks noGrp="1"/>
          </p:cNvSpPr>
          <p:nvPr>
            <p:ph type="title"/>
          </p:nvPr>
        </p:nvSpPr>
        <p:spPr/>
        <p:txBody>
          <a:bodyPr/>
          <a:lstStyle/>
          <a:p>
            <a:pPr algn="ctr"/>
            <a:r>
              <a:rPr lang="en-IN" b="1" dirty="0">
                <a:solidFill>
                  <a:srgbClr val="FF0000"/>
                </a:solidFill>
              </a:rPr>
              <a:t>Threading</a:t>
            </a:r>
          </a:p>
        </p:txBody>
      </p:sp>
      <p:sp>
        <p:nvSpPr>
          <p:cNvPr id="3" name="Content Placeholder 2">
            <a:extLst>
              <a:ext uri="{FF2B5EF4-FFF2-40B4-BE49-F238E27FC236}">
                <a16:creationId xmlns:a16="http://schemas.microsoft.com/office/drawing/2014/main" xmlns="" id="{3130D9A4-3ED3-64A6-EFFB-15B29E8C9328}"/>
              </a:ext>
            </a:extLst>
          </p:cNvPr>
          <p:cNvSpPr>
            <a:spLocks noGrp="1"/>
          </p:cNvSpPr>
          <p:nvPr>
            <p:ph idx="1"/>
          </p:nvPr>
        </p:nvSpPr>
        <p:spPr/>
        <p:txBody>
          <a:bodyPr>
            <a:normAutofit/>
          </a:bodyPr>
          <a:lstStyle/>
          <a:p>
            <a:r>
              <a:rPr lang="en-US" dirty="0"/>
              <a:t>A thread is a basic unit of CPU utilization.</a:t>
            </a:r>
          </a:p>
          <a:p>
            <a:r>
              <a:rPr lang="en-US" dirty="0"/>
              <a:t> it comprises a thread ID , a program counter (PC ), a register set, and a stack.</a:t>
            </a:r>
          </a:p>
          <a:p>
            <a:r>
              <a:rPr lang="en-US" dirty="0"/>
              <a:t> It shares with other threads belonging to the same process its code section, data section, and other operating-system resources, such as open files and signals.</a:t>
            </a:r>
          </a:p>
          <a:p>
            <a:r>
              <a:rPr lang="en-US" dirty="0"/>
              <a:t> A traditional process has a single thread of control. </a:t>
            </a:r>
          </a:p>
          <a:p>
            <a:r>
              <a:rPr lang="en-US" dirty="0"/>
              <a:t>If a process has multiple threads of control, it can perform more than one task at a time. </a:t>
            </a:r>
            <a:endParaRPr lang="en-IN" dirty="0"/>
          </a:p>
        </p:txBody>
      </p:sp>
    </p:spTree>
    <p:extLst>
      <p:ext uri="{BB962C8B-B14F-4D97-AF65-F5344CB8AC3E}">
        <p14:creationId xmlns:p14="http://schemas.microsoft.com/office/powerpoint/2010/main" val="973175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3336E1-3994-0662-2ED5-0445B1E9CC6E}"/>
              </a:ext>
            </a:extLst>
          </p:cNvPr>
          <p:cNvSpPr>
            <a:spLocks noGrp="1"/>
          </p:cNvSpPr>
          <p:nvPr>
            <p:ph type="title"/>
          </p:nvPr>
        </p:nvSpPr>
        <p:spPr/>
        <p:txBody>
          <a:bodyPr/>
          <a:lstStyle/>
          <a:p>
            <a:pPr algn="ctr"/>
            <a:r>
              <a:rPr lang="en-IN" b="1" dirty="0">
                <a:solidFill>
                  <a:srgbClr val="FF0000"/>
                </a:solidFill>
              </a:rPr>
              <a:t>Threading</a:t>
            </a:r>
            <a:endParaRPr lang="en-IN" dirty="0"/>
          </a:p>
        </p:txBody>
      </p:sp>
      <p:pic>
        <p:nvPicPr>
          <p:cNvPr id="5" name="Content Placeholder 4">
            <a:extLst>
              <a:ext uri="{FF2B5EF4-FFF2-40B4-BE49-F238E27FC236}">
                <a16:creationId xmlns:a16="http://schemas.microsoft.com/office/drawing/2014/main" xmlns="" id="{8FB23C6B-B0A7-B8F3-A3EA-28D7C95A7537}"/>
              </a:ext>
            </a:extLst>
          </p:cNvPr>
          <p:cNvPicPr>
            <a:picLocks noGrp="1" noChangeAspect="1"/>
          </p:cNvPicPr>
          <p:nvPr>
            <p:ph idx="1"/>
          </p:nvPr>
        </p:nvPicPr>
        <p:blipFill>
          <a:blip r:embed="rId2"/>
          <a:stretch>
            <a:fillRect/>
          </a:stretch>
        </p:blipFill>
        <p:spPr>
          <a:xfrm>
            <a:off x="2100762" y="1653474"/>
            <a:ext cx="7990475" cy="4157117"/>
          </a:xfrm>
        </p:spPr>
      </p:pic>
    </p:spTree>
    <p:extLst>
      <p:ext uri="{BB962C8B-B14F-4D97-AF65-F5344CB8AC3E}">
        <p14:creationId xmlns:p14="http://schemas.microsoft.com/office/powerpoint/2010/main" val="910768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114AE-F73A-3FB6-A4FA-1D85920CA403}"/>
              </a:ext>
            </a:extLst>
          </p:cNvPr>
          <p:cNvSpPr>
            <a:spLocks noGrp="1"/>
          </p:cNvSpPr>
          <p:nvPr>
            <p:ph type="title"/>
          </p:nvPr>
        </p:nvSpPr>
        <p:spPr/>
        <p:txBody>
          <a:bodyPr/>
          <a:lstStyle/>
          <a:p>
            <a:pPr algn="ctr"/>
            <a:r>
              <a:rPr lang="en-IN" b="1" dirty="0">
                <a:solidFill>
                  <a:srgbClr val="FF0000"/>
                </a:solidFill>
              </a:rPr>
              <a:t>Benefits of Multithreading</a:t>
            </a:r>
          </a:p>
        </p:txBody>
      </p:sp>
      <p:sp>
        <p:nvSpPr>
          <p:cNvPr id="3" name="Content Placeholder 2">
            <a:extLst>
              <a:ext uri="{FF2B5EF4-FFF2-40B4-BE49-F238E27FC236}">
                <a16:creationId xmlns:a16="http://schemas.microsoft.com/office/drawing/2014/main" xmlns="" id="{A1E4D16F-3A24-D68D-45D4-3FE36978A795}"/>
              </a:ext>
            </a:extLst>
          </p:cNvPr>
          <p:cNvSpPr>
            <a:spLocks noGrp="1"/>
          </p:cNvSpPr>
          <p:nvPr>
            <p:ph idx="1"/>
          </p:nvPr>
        </p:nvSpPr>
        <p:spPr/>
        <p:txBody>
          <a:bodyPr/>
          <a:lstStyle/>
          <a:p>
            <a:r>
              <a:rPr lang="en-IN" dirty="0"/>
              <a:t>Responsiveness.</a:t>
            </a:r>
          </a:p>
          <a:p>
            <a:r>
              <a:rPr lang="en-IN" dirty="0"/>
              <a:t>Resource sharing.</a:t>
            </a:r>
          </a:p>
          <a:p>
            <a:r>
              <a:rPr lang="en-IN" dirty="0"/>
              <a:t>Economy.</a:t>
            </a:r>
          </a:p>
          <a:p>
            <a:pPr marL="0" indent="0">
              <a:buNone/>
            </a:pPr>
            <a:endParaRPr lang="en-IN" dirty="0"/>
          </a:p>
        </p:txBody>
      </p:sp>
    </p:spTree>
    <p:extLst>
      <p:ext uri="{BB962C8B-B14F-4D97-AF65-F5344CB8AC3E}">
        <p14:creationId xmlns:p14="http://schemas.microsoft.com/office/powerpoint/2010/main" val="3588499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36CCB-81E7-7B9D-4B85-4027F6072D9B}"/>
              </a:ext>
            </a:extLst>
          </p:cNvPr>
          <p:cNvSpPr>
            <a:spLocks noGrp="1"/>
          </p:cNvSpPr>
          <p:nvPr>
            <p:ph type="title"/>
          </p:nvPr>
        </p:nvSpPr>
        <p:spPr/>
        <p:txBody>
          <a:bodyPr/>
          <a:lstStyle/>
          <a:p>
            <a:pPr algn="ctr"/>
            <a:r>
              <a:rPr lang="en-IN" b="1" dirty="0">
                <a:solidFill>
                  <a:srgbClr val="FF0000"/>
                </a:solidFill>
              </a:rPr>
              <a:t>Types of Parallelism</a:t>
            </a:r>
          </a:p>
        </p:txBody>
      </p:sp>
      <p:sp>
        <p:nvSpPr>
          <p:cNvPr id="3" name="Content Placeholder 2">
            <a:extLst>
              <a:ext uri="{FF2B5EF4-FFF2-40B4-BE49-F238E27FC236}">
                <a16:creationId xmlns:a16="http://schemas.microsoft.com/office/drawing/2014/main" xmlns="" id="{9594237F-E0B6-7A2D-F205-A63B781C7B78}"/>
              </a:ext>
            </a:extLst>
          </p:cNvPr>
          <p:cNvSpPr>
            <a:spLocks noGrp="1"/>
          </p:cNvSpPr>
          <p:nvPr>
            <p:ph idx="1"/>
          </p:nvPr>
        </p:nvSpPr>
        <p:spPr/>
        <p:txBody>
          <a:bodyPr>
            <a:normAutofit/>
          </a:bodyPr>
          <a:lstStyle/>
          <a:p>
            <a:r>
              <a:rPr lang="en-IN" b="1" dirty="0">
                <a:solidFill>
                  <a:srgbClr val="FF0000"/>
                </a:solidFill>
              </a:rPr>
              <a:t>Data parallelism : </a:t>
            </a:r>
            <a:r>
              <a:rPr lang="en-US" dirty="0"/>
              <a:t>focuses on distributing subsets of the same data across multiple computing cores and performing the same operation on each core.</a:t>
            </a:r>
            <a:endParaRPr lang="en-IN" dirty="0"/>
          </a:p>
          <a:p>
            <a:r>
              <a:rPr lang="en-IN" b="1" dirty="0">
                <a:solidFill>
                  <a:srgbClr val="FF0000"/>
                </a:solidFill>
              </a:rPr>
              <a:t>Task parallelism : </a:t>
            </a:r>
            <a:r>
              <a:rPr lang="en-US" dirty="0"/>
              <a:t>Task parallelism involves distributing not data but tasks (threads) across multiple computing cores. Each thread is performing a unique operation. Different threads may be operating on the same data, or they may be operating on different data. </a:t>
            </a:r>
            <a:endParaRPr lang="en-IN" dirty="0"/>
          </a:p>
        </p:txBody>
      </p:sp>
    </p:spTree>
    <p:extLst>
      <p:ext uri="{BB962C8B-B14F-4D97-AF65-F5344CB8AC3E}">
        <p14:creationId xmlns:p14="http://schemas.microsoft.com/office/powerpoint/2010/main" val="279938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36CCB-81E7-7B9D-4B85-4027F6072D9B}"/>
              </a:ext>
            </a:extLst>
          </p:cNvPr>
          <p:cNvSpPr>
            <a:spLocks noGrp="1"/>
          </p:cNvSpPr>
          <p:nvPr>
            <p:ph type="title"/>
          </p:nvPr>
        </p:nvSpPr>
        <p:spPr/>
        <p:txBody>
          <a:bodyPr/>
          <a:lstStyle/>
          <a:p>
            <a:pPr algn="ctr"/>
            <a:r>
              <a:rPr lang="en-IN" b="1" dirty="0">
                <a:solidFill>
                  <a:srgbClr val="FF0000"/>
                </a:solidFill>
              </a:rPr>
              <a:t>Types of Parallelism</a:t>
            </a:r>
          </a:p>
        </p:txBody>
      </p:sp>
      <p:pic>
        <p:nvPicPr>
          <p:cNvPr id="5" name="Content Placeholder 4">
            <a:extLst>
              <a:ext uri="{FF2B5EF4-FFF2-40B4-BE49-F238E27FC236}">
                <a16:creationId xmlns:a16="http://schemas.microsoft.com/office/drawing/2014/main" xmlns="" id="{103EDC65-5190-F865-84CE-A83B3051CA26}"/>
              </a:ext>
            </a:extLst>
          </p:cNvPr>
          <p:cNvPicPr>
            <a:picLocks noGrp="1" noChangeAspect="1"/>
          </p:cNvPicPr>
          <p:nvPr>
            <p:ph idx="1"/>
          </p:nvPr>
        </p:nvPicPr>
        <p:blipFill>
          <a:blip r:embed="rId2"/>
          <a:stretch>
            <a:fillRect/>
          </a:stretch>
        </p:blipFill>
        <p:spPr>
          <a:xfrm>
            <a:off x="3700131" y="1690689"/>
            <a:ext cx="4405748" cy="4465562"/>
          </a:xfrm>
        </p:spPr>
      </p:pic>
    </p:spTree>
    <p:extLst>
      <p:ext uri="{BB962C8B-B14F-4D97-AF65-F5344CB8AC3E}">
        <p14:creationId xmlns:p14="http://schemas.microsoft.com/office/powerpoint/2010/main" val="436332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2BBF4B-6011-69C4-8474-25C415A71FB1}"/>
              </a:ext>
            </a:extLst>
          </p:cNvPr>
          <p:cNvSpPr>
            <a:spLocks noGrp="1"/>
          </p:cNvSpPr>
          <p:nvPr>
            <p:ph type="title"/>
          </p:nvPr>
        </p:nvSpPr>
        <p:spPr/>
        <p:txBody>
          <a:bodyPr/>
          <a:lstStyle/>
          <a:p>
            <a:pPr algn="ctr"/>
            <a:r>
              <a:rPr lang="en-IN" b="1" dirty="0">
                <a:solidFill>
                  <a:srgbClr val="FF0000"/>
                </a:solidFill>
              </a:rPr>
              <a:t>Multithreading Models</a:t>
            </a:r>
          </a:p>
        </p:txBody>
      </p:sp>
      <p:sp>
        <p:nvSpPr>
          <p:cNvPr id="3" name="Content Placeholder 2">
            <a:extLst>
              <a:ext uri="{FF2B5EF4-FFF2-40B4-BE49-F238E27FC236}">
                <a16:creationId xmlns:a16="http://schemas.microsoft.com/office/drawing/2014/main" xmlns="" id="{F9E888F9-CFC5-027B-C703-0503AED16C12}"/>
              </a:ext>
            </a:extLst>
          </p:cNvPr>
          <p:cNvSpPr>
            <a:spLocks noGrp="1"/>
          </p:cNvSpPr>
          <p:nvPr>
            <p:ph idx="1"/>
          </p:nvPr>
        </p:nvSpPr>
        <p:spPr>
          <a:xfrm>
            <a:off x="838200" y="1382233"/>
            <a:ext cx="10515600" cy="4794730"/>
          </a:xfrm>
        </p:spPr>
        <p:txBody>
          <a:bodyPr/>
          <a:lstStyle/>
          <a:p>
            <a:r>
              <a:rPr lang="en-IN" dirty="0"/>
              <a:t>Many-to-One Model :</a:t>
            </a:r>
          </a:p>
          <a:p>
            <a:endParaRPr lang="en-IN" dirty="0"/>
          </a:p>
          <a:p>
            <a:endParaRPr lang="en-IN" dirty="0"/>
          </a:p>
          <a:p>
            <a:endParaRPr lang="en-IN" dirty="0"/>
          </a:p>
          <a:p>
            <a:endParaRPr lang="en-IN" dirty="0"/>
          </a:p>
          <a:p>
            <a:r>
              <a:rPr lang="en-IN" dirty="0"/>
              <a:t>Many –to-Many Model:</a:t>
            </a:r>
          </a:p>
          <a:p>
            <a:endParaRPr lang="en-IN" dirty="0"/>
          </a:p>
        </p:txBody>
      </p:sp>
      <p:pic>
        <p:nvPicPr>
          <p:cNvPr id="5" name="Picture 4">
            <a:extLst>
              <a:ext uri="{FF2B5EF4-FFF2-40B4-BE49-F238E27FC236}">
                <a16:creationId xmlns:a16="http://schemas.microsoft.com/office/drawing/2014/main" xmlns="" id="{28A49F38-9E62-7C4A-61F5-F0DE38D53B4F}"/>
              </a:ext>
            </a:extLst>
          </p:cNvPr>
          <p:cNvPicPr>
            <a:picLocks noChangeAspect="1"/>
          </p:cNvPicPr>
          <p:nvPr/>
        </p:nvPicPr>
        <p:blipFill>
          <a:blip r:embed="rId2"/>
          <a:stretch>
            <a:fillRect/>
          </a:stretch>
        </p:blipFill>
        <p:spPr>
          <a:xfrm>
            <a:off x="5028721" y="1330191"/>
            <a:ext cx="4261069" cy="2603634"/>
          </a:xfrm>
          <a:prstGeom prst="rect">
            <a:avLst/>
          </a:prstGeom>
        </p:spPr>
      </p:pic>
      <p:pic>
        <p:nvPicPr>
          <p:cNvPr id="7" name="Picture 6">
            <a:extLst>
              <a:ext uri="{FF2B5EF4-FFF2-40B4-BE49-F238E27FC236}">
                <a16:creationId xmlns:a16="http://schemas.microsoft.com/office/drawing/2014/main" xmlns="" id="{E6FD9994-7D24-A7C1-449B-8228BE201FCA}"/>
              </a:ext>
            </a:extLst>
          </p:cNvPr>
          <p:cNvPicPr>
            <a:picLocks noChangeAspect="1"/>
          </p:cNvPicPr>
          <p:nvPr/>
        </p:nvPicPr>
        <p:blipFill rotWithShape="1">
          <a:blip r:embed="rId3"/>
          <a:srcRect b="15749"/>
          <a:stretch/>
        </p:blipFill>
        <p:spPr>
          <a:xfrm>
            <a:off x="5333537" y="3715036"/>
            <a:ext cx="3956253" cy="2471793"/>
          </a:xfrm>
          <a:prstGeom prst="rect">
            <a:avLst/>
          </a:prstGeom>
        </p:spPr>
      </p:pic>
    </p:spTree>
    <p:extLst>
      <p:ext uri="{BB962C8B-B14F-4D97-AF65-F5344CB8AC3E}">
        <p14:creationId xmlns:p14="http://schemas.microsoft.com/office/powerpoint/2010/main" val="359389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243D48-AD51-CA0E-0E7C-7C43B14434EA}"/>
              </a:ext>
            </a:extLst>
          </p:cNvPr>
          <p:cNvSpPr>
            <a:spLocks noGrp="1"/>
          </p:cNvSpPr>
          <p:nvPr>
            <p:ph type="title"/>
          </p:nvPr>
        </p:nvSpPr>
        <p:spPr/>
        <p:txBody>
          <a:bodyPr/>
          <a:lstStyle/>
          <a:p>
            <a:pPr algn="ctr"/>
            <a:r>
              <a:rPr lang="en-IN" b="1" dirty="0">
                <a:solidFill>
                  <a:srgbClr val="FF0000"/>
                </a:solidFill>
              </a:rPr>
              <a:t>Windows Threads</a:t>
            </a:r>
          </a:p>
        </p:txBody>
      </p:sp>
      <p:sp>
        <p:nvSpPr>
          <p:cNvPr id="3" name="Content Placeholder 2">
            <a:extLst>
              <a:ext uri="{FF2B5EF4-FFF2-40B4-BE49-F238E27FC236}">
                <a16:creationId xmlns:a16="http://schemas.microsoft.com/office/drawing/2014/main" xmlns="" id="{D534720D-7C4B-E7DE-AC37-D410FD365170}"/>
              </a:ext>
            </a:extLst>
          </p:cNvPr>
          <p:cNvSpPr>
            <a:spLocks noGrp="1"/>
          </p:cNvSpPr>
          <p:nvPr>
            <p:ph idx="1"/>
          </p:nvPr>
        </p:nvSpPr>
        <p:spPr/>
        <p:txBody>
          <a:bodyPr/>
          <a:lstStyle/>
          <a:p>
            <a:r>
              <a:rPr lang="en-US" dirty="0"/>
              <a:t>A Windows application runs as a separate process, and each process may contain one or more threads</a:t>
            </a:r>
          </a:p>
          <a:p>
            <a:r>
              <a:rPr lang="en-US" dirty="0"/>
              <a:t>Windows uses the one-to-one mapping  where each user-level thread maps to an associated kernel thread.</a:t>
            </a:r>
            <a:endParaRPr lang="en-IN" dirty="0"/>
          </a:p>
        </p:txBody>
      </p:sp>
    </p:spTree>
    <p:extLst>
      <p:ext uri="{BB962C8B-B14F-4D97-AF65-F5344CB8AC3E}">
        <p14:creationId xmlns:p14="http://schemas.microsoft.com/office/powerpoint/2010/main" val="1635536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C16500-264B-4877-BDBF-1EFC3A10E661}"/>
              </a:ext>
            </a:extLst>
          </p:cNvPr>
          <p:cNvSpPr>
            <a:spLocks noGrp="1"/>
          </p:cNvSpPr>
          <p:nvPr>
            <p:ph type="title"/>
          </p:nvPr>
        </p:nvSpPr>
        <p:spPr/>
        <p:txBody>
          <a:bodyPr/>
          <a:lstStyle/>
          <a:p>
            <a:pPr algn="ctr"/>
            <a:r>
              <a:rPr lang="en-US" b="1" dirty="0">
                <a:solidFill>
                  <a:srgbClr val="FF0000"/>
                </a:solidFill>
              </a:rPr>
              <a:t>General components of a thread</a:t>
            </a:r>
            <a:endParaRPr lang="en-IN" b="1" dirty="0">
              <a:solidFill>
                <a:srgbClr val="FF0000"/>
              </a:solidFill>
            </a:endParaRPr>
          </a:p>
        </p:txBody>
      </p:sp>
      <p:sp>
        <p:nvSpPr>
          <p:cNvPr id="3" name="Content Placeholder 2">
            <a:extLst>
              <a:ext uri="{FF2B5EF4-FFF2-40B4-BE49-F238E27FC236}">
                <a16:creationId xmlns:a16="http://schemas.microsoft.com/office/drawing/2014/main" xmlns="" id="{DD001A87-9E38-34D8-0C52-CC899E6127F9}"/>
              </a:ext>
            </a:extLst>
          </p:cNvPr>
          <p:cNvSpPr>
            <a:spLocks noGrp="1"/>
          </p:cNvSpPr>
          <p:nvPr>
            <p:ph idx="1"/>
          </p:nvPr>
        </p:nvSpPr>
        <p:spPr/>
        <p:txBody>
          <a:bodyPr>
            <a:normAutofit/>
          </a:bodyPr>
          <a:lstStyle/>
          <a:p>
            <a:pPr marL="0" indent="0">
              <a:buNone/>
            </a:pPr>
            <a:r>
              <a:rPr lang="en-US" dirty="0"/>
              <a:t>• A thread ID uniquely identifying the thread</a:t>
            </a:r>
          </a:p>
          <a:p>
            <a:pPr marL="0" indent="0">
              <a:buNone/>
            </a:pPr>
            <a:r>
              <a:rPr lang="en-US" dirty="0"/>
              <a:t>• A register set representing the status of the processor</a:t>
            </a:r>
          </a:p>
          <a:p>
            <a:pPr marL="0" indent="0">
              <a:buNone/>
            </a:pPr>
            <a:r>
              <a:rPr lang="en-US" dirty="0"/>
              <a:t>• A program counter</a:t>
            </a:r>
          </a:p>
          <a:p>
            <a:pPr marL="0" indent="0">
              <a:buNone/>
            </a:pPr>
            <a:r>
              <a:rPr lang="en-US" dirty="0"/>
              <a:t>• A user stack, employed when the thread is running in user mode, and a kernel stack, employed when the thread is running in kernel mode</a:t>
            </a:r>
          </a:p>
          <a:p>
            <a:pPr marL="0" indent="0">
              <a:buNone/>
            </a:pPr>
            <a:r>
              <a:rPr lang="en-US" dirty="0"/>
              <a:t>• A private storage area used by various run-time libraries and dynamic link libraries (DLLs)</a:t>
            </a:r>
            <a:endParaRPr lang="en-IN" dirty="0"/>
          </a:p>
        </p:txBody>
      </p:sp>
    </p:spTree>
    <p:extLst>
      <p:ext uri="{BB962C8B-B14F-4D97-AF65-F5344CB8AC3E}">
        <p14:creationId xmlns:p14="http://schemas.microsoft.com/office/powerpoint/2010/main" val="385444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Basic Terminology</a:t>
            </a:r>
          </a:p>
        </p:txBody>
      </p:sp>
      <p:sp>
        <p:nvSpPr>
          <p:cNvPr id="3" name="Content Placeholder 2"/>
          <p:cNvSpPr>
            <a:spLocks noGrp="1"/>
          </p:cNvSpPr>
          <p:nvPr>
            <p:ph idx="1"/>
          </p:nvPr>
        </p:nvSpPr>
        <p:spPr/>
        <p:txBody>
          <a:bodyPr/>
          <a:lstStyle/>
          <a:p>
            <a:pPr marL="457200" lvl="1" indent="0">
              <a:buNone/>
            </a:pPr>
            <a:r>
              <a:rPr lang="en-IN" dirty="0">
                <a:solidFill>
                  <a:schemeClr val="accent5">
                    <a:lumMod val="50000"/>
                  </a:schemeClr>
                </a:solidFill>
              </a:rPr>
              <a:t>System		data			Information		Knowledge</a:t>
            </a:r>
          </a:p>
          <a:p>
            <a:pPr marL="457200" lvl="1" indent="0">
              <a:buNone/>
            </a:pPr>
            <a:r>
              <a:rPr lang="en-IN" dirty="0">
                <a:solidFill>
                  <a:schemeClr val="accent5">
                    <a:lumMod val="50000"/>
                  </a:schemeClr>
                </a:solidFill>
              </a:rPr>
              <a:t>Computer		Processing		Memory		Number	</a:t>
            </a:r>
          </a:p>
          <a:p>
            <a:pPr marL="457200" lvl="1" indent="0">
              <a:buNone/>
            </a:pPr>
            <a:r>
              <a:rPr lang="en-IN" dirty="0">
                <a:solidFill>
                  <a:schemeClr val="accent5">
                    <a:lumMod val="50000"/>
                  </a:schemeClr>
                </a:solidFill>
              </a:rPr>
              <a:t>Digit		Hardware		Software			    Problem Statement			Logic			Solution</a:t>
            </a:r>
          </a:p>
          <a:p>
            <a:pPr marL="457200" lvl="1" indent="0">
              <a:buNone/>
            </a:pPr>
            <a:r>
              <a:rPr lang="en-IN" dirty="0">
                <a:solidFill>
                  <a:schemeClr val="accent5">
                    <a:lumMod val="50000"/>
                  </a:schemeClr>
                </a:solidFill>
              </a:rPr>
              <a:t>Network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8EFE78-58C3-CE94-772D-53975B6BFEC1}"/>
              </a:ext>
            </a:extLst>
          </p:cNvPr>
          <p:cNvSpPr>
            <a:spLocks noGrp="1"/>
          </p:cNvSpPr>
          <p:nvPr>
            <p:ph type="title"/>
          </p:nvPr>
        </p:nvSpPr>
        <p:spPr/>
        <p:txBody>
          <a:bodyPr/>
          <a:lstStyle/>
          <a:p>
            <a:pPr algn="ctr"/>
            <a:r>
              <a:rPr lang="en-US" b="1" dirty="0">
                <a:solidFill>
                  <a:srgbClr val="FF0000"/>
                </a:solidFill>
              </a:rPr>
              <a:t>The primary data structures of a thread</a:t>
            </a:r>
            <a:endParaRPr lang="en-IN" b="1" dirty="0">
              <a:solidFill>
                <a:srgbClr val="FF0000"/>
              </a:solidFill>
            </a:endParaRPr>
          </a:p>
        </p:txBody>
      </p:sp>
      <p:sp>
        <p:nvSpPr>
          <p:cNvPr id="3" name="Content Placeholder 2">
            <a:extLst>
              <a:ext uri="{FF2B5EF4-FFF2-40B4-BE49-F238E27FC236}">
                <a16:creationId xmlns:a16="http://schemas.microsoft.com/office/drawing/2014/main" xmlns="" id="{D1C13602-E805-313D-C009-9DDD64A44DB9}"/>
              </a:ext>
            </a:extLst>
          </p:cNvPr>
          <p:cNvSpPr>
            <a:spLocks noGrp="1"/>
          </p:cNvSpPr>
          <p:nvPr>
            <p:ph idx="1"/>
          </p:nvPr>
        </p:nvSpPr>
        <p:spPr/>
        <p:txBody>
          <a:bodyPr/>
          <a:lstStyle/>
          <a:p>
            <a:r>
              <a:rPr lang="en-US" dirty="0"/>
              <a:t>ETHREAD —executive thread block</a:t>
            </a:r>
          </a:p>
          <a:p>
            <a:pPr marL="0" indent="0">
              <a:buNone/>
            </a:pPr>
            <a:r>
              <a:rPr lang="en-US" dirty="0"/>
              <a:t>• KTHREAD —kernel thread block</a:t>
            </a:r>
          </a:p>
          <a:p>
            <a:pPr marL="0" indent="0">
              <a:buNone/>
            </a:pPr>
            <a:r>
              <a:rPr lang="en-US" dirty="0"/>
              <a:t>• TEB —thread environment block</a:t>
            </a:r>
            <a:endParaRPr lang="en-IN" dirty="0"/>
          </a:p>
        </p:txBody>
      </p:sp>
    </p:spTree>
    <p:extLst>
      <p:ext uri="{BB962C8B-B14F-4D97-AF65-F5344CB8AC3E}">
        <p14:creationId xmlns:p14="http://schemas.microsoft.com/office/powerpoint/2010/main" val="2025351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330A650-A239-32AB-95FC-186C70117716}"/>
              </a:ext>
            </a:extLst>
          </p:cNvPr>
          <p:cNvPicPr>
            <a:picLocks noGrp="1" noChangeAspect="1"/>
          </p:cNvPicPr>
          <p:nvPr>
            <p:ph idx="1"/>
          </p:nvPr>
        </p:nvPicPr>
        <p:blipFill>
          <a:blip r:embed="rId2"/>
          <a:stretch>
            <a:fillRect/>
          </a:stretch>
        </p:blipFill>
        <p:spPr>
          <a:xfrm>
            <a:off x="2530549" y="967564"/>
            <a:ext cx="7166344" cy="5008682"/>
          </a:xfrm>
        </p:spPr>
      </p:pic>
    </p:spTree>
    <p:extLst>
      <p:ext uri="{BB962C8B-B14F-4D97-AF65-F5344CB8AC3E}">
        <p14:creationId xmlns:p14="http://schemas.microsoft.com/office/powerpoint/2010/main" val="2572828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08AFB3-E737-BDAB-A0D8-82F02E55431E}"/>
              </a:ext>
            </a:extLst>
          </p:cNvPr>
          <p:cNvSpPr>
            <a:spLocks noGrp="1"/>
          </p:cNvSpPr>
          <p:nvPr>
            <p:ph type="title"/>
          </p:nvPr>
        </p:nvSpPr>
        <p:spPr>
          <a:xfrm>
            <a:off x="838200" y="191386"/>
            <a:ext cx="10515600" cy="925034"/>
          </a:xfrm>
        </p:spPr>
        <p:txBody>
          <a:bodyPr/>
          <a:lstStyle/>
          <a:p>
            <a:pPr algn="ctr"/>
            <a:r>
              <a:rPr lang="en-IN" b="1" dirty="0">
                <a:solidFill>
                  <a:srgbClr val="FF0000"/>
                </a:solidFill>
              </a:rPr>
              <a:t>Memory Management</a:t>
            </a:r>
          </a:p>
        </p:txBody>
      </p:sp>
      <p:sp>
        <p:nvSpPr>
          <p:cNvPr id="3" name="Content Placeholder 2">
            <a:extLst>
              <a:ext uri="{FF2B5EF4-FFF2-40B4-BE49-F238E27FC236}">
                <a16:creationId xmlns:a16="http://schemas.microsoft.com/office/drawing/2014/main" xmlns="" id="{AABA7EEA-89BE-C041-4EB9-6E88E9B807BA}"/>
              </a:ext>
            </a:extLst>
          </p:cNvPr>
          <p:cNvSpPr>
            <a:spLocks noGrp="1"/>
          </p:cNvSpPr>
          <p:nvPr>
            <p:ph idx="1"/>
          </p:nvPr>
        </p:nvSpPr>
        <p:spPr>
          <a:xfrm>
            <a:off x="838200" y="1286540"/>
            <a:ext cx="10515600" cy="4890423"/>
          </a:xfrm>
        </p:spPr>
        <p:txBody>
          <a:bodyPr>
            <a:normAutofit fontScale="92500" lnSpcReduction="10000"/>
          </a:bodyPr>
          <a:lstStyle/>
          <a:p>
            <a:r>
              <a:rPr lang="en-US" dirty="0"/>
              <a:t>Main memory is a repository of quickly accessible data shared by the CPU and I/O devices. </a:t>
            </a:r>
          </a:p>
          <a:p>
            <a:r>
              <a:rPr lang="en-US" dirty="0"/>
              <a:t>The CPU reads instructions from main memory during the instruction-fetch cycle and both reads and writes data from main memory during the data-fetch cycle.</a:t>
            </a:r>
          </a:p>
          <a:p>
            <a:r>
              <a:rPr lang="en-US" dirty="0"/>
              <a:t>The main memory is generally the only large storage device that the CPU is able to address and access directly.</a:t>
            </a:r>
          </a:p>
          <a:p>
            <a:r>
              <a:rPr lang="en-US" dirty="0"/>
              <a:t>For a program to be executed, it must be mapped to absolute addresses and loaded into memory.</a:t>
            </a:r>
          </a:p>
          <a:p>
            <a:r>
              <a:rPr lang="en-US" dirty="0"/>
              <a:t> As the program executes, it accesses program instructions and data from memory by generating these absolute addresses. </a:t>
            </a:r>
          </a:p>
          <a:p>
            <a:r>
              <a:rPr lang="en-US" dirty="0"/>
              <a:t>Eventually, the program terminates, its memory space is declared available, and the next program can be loaded and executed.</a:t>
            </a:r>
            <a:endParaRPr lang="en-IN" dirty="0"/>
          </a:p>
        </p:txBody>
      </p:sp>
    </p:spTree>
    <p:extLst>
      <p:ext uri="{BB962C8B-B14F-4D97-AF65-F5344CB8AC3E}">
        <p14:creationId xmlns:p14="http://schemas.microsoft.com/office/powerpoint/2010/main" val="216090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0626AF-1A92-723C-E8F2-3B5D8F1F200F}"/>
              </a:ext>
            </a:extLst>
          </p:cNvPr>
          <p:cNvSpPr>
            <a:spLocks noGrp="1"/>
          </p:cNvSpPr>
          <p:nvPr>
            <p:ph type="title"/>
          </p:nvPr>
        </p:nvSpPr>
        <p:spPr/>
        <p:txBody>
          <a:bodyPr/>
          <a:lstStyle/>
          <a:p>
            <a:pPr algn="ctr"/>
            <a:r>
              <a:rPr lang="en-IN" b="1" dirty="0">
                <a:solidFill>
                  <a:srgbClr val="FF0000"/>
                </a:solidFill>
              </a:rPr>
              <a:t>Memory Management</a:t>
            </a:r>
            <a:endParaRPr lang="en-IN" dirty="0"/>
          </a:p>
        </p:txBody>
      </p:sp>
      <p:sp>
        <p:nvSpPr>
          <p:cNvPr id="3" name="Content Placeholder 2">
            <a:extLst>
              <a:ext uri="{FF2B5EF4-FFF2-40B4-BE49-F238E27FC236}">
                <a16:creationId xmlns:a16="http://schemas.microsoft.com/office/drawing/2014/main" xmlns="" id="{B07954A7-4B77-9C0A-E007-3CEFCE9A67FD}"/>
              </a:ext>
            </a:extLst>
          </p:cNvPr>
          <p:cNvSpPr>
            <a:spLocks noGrp="1"/>
          </p:cNvSpPr>
          <p:nvPr>
            <p:ph idx="1"/>
          </p:nvPr>
        </p:nvSpPr>
        <p:spPr/>
        <p:txBody>
          <a:bodyPr>
            <a:normAutofit/>
          </a:bodyPr>
          <a:lstStyle/>
          <a:p>
            <a:pPr marL="0" indent="0">
              <a:buNone/>
            </a:pPr>
            <a:r>
              <a:rPr lang="en-US" sz="3200" dirty="0"/>
              <a:t>The operating system is responsible for the following activities in connection with memory management:</a:t>
            </a:r>
          </a:p>
          <a:p>
            <a:pPr marL="971550" lvl="1" indent="-514350">
              <a:buFont typeface="+mj-lt"/>
              <a:buAutoNum type="arabicPeriod"/>
            </a:pPr>
            <a:r>
              <a:rPr lang="en-US" sz="3200" dirty="0"/>
              <a:t>Keeping track of which parts of memory are currently being used and which process is using them</a:t>
            </a:r>
          </a:p>
          <a:p>
            <a:pPr marL="971550" lvl="1" indent="-514350">
              <a:buFont typeface="+mj-lt"/>
              <a:buAutoNum type="arabicPeriod"/>
            </a:pPr>
            <a:r>
              <a:rPr lang="en-US" sz="3200" dirty="0"/>
              <a:t> Allocating and deallocating memory space as needed</a:t>
            </a:r>
          </a:p>
          <a:p>
            <a:pPr marL="971550" lvl="1" indent="-514350">
              <a:buFont typeface="+mj-lt"/>
              <a:buAutoNum type="arabicPeriod"/>
            </a:pPr>
            <a:r>
              <a:rPr lang="en-US" sz="3200" dirty="0"/>
              <a:t>Deciding which processes (or parts of processes) and data to move into and out of memory</a:t>
            </a:r>
            <a:endParaRPr lang="en-IN" sz="3200" dirty="0"/>
          </a:p>
        </p:txBody>
      </p:sp>
    </p:spTree>
    <p:extLst>
      <p:ext uri="{BB962C8B-B14F-4D97-AF65-F5344CB8AC3E}">
        <p14:creationId xmlns:p14="http://schemas.microsoft.com/office/powerpoint/2010/main" val="1976514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F0227F-C741-23BC-3494-E561E0021AD3}"/>
              </a:ext>
            </a:extLst>
          </p:cNvPr>
          <p:cNvSpPr>
            <a:spLocks noGrp="1"/>
          </p:cNvSpPr>
          <p:nvPr>
            <p:ph type="title"/>
          </p:nvPr>
        </p:nvSpPr>
        <p:spPr>
          <a:xfrm>
            <a:off x="838200" y="365125"/>
            <a:ext cx="10515600" cy="698131"/>
          </a:xfrm>
        </p:spPr>
        <p:txBody>
          <a:bodyPr/>
          <a:lstStyle/>
          <a:p>
            <a:pPr algn="ctr"/>
            <a:r>
              <a:rPr lang="en-IN" b="1" dirty="0">
                <a:solidFill>
                  <a:srgbClr val="FF0000"/>
                </a:solidFill>
              </a:rPr>
              <a:t>Logical Address Space</a:t>
            </a:r>
          </a:p>
        </p:txBody>
      </p:sp>
      <p:sp>
        <p:nvSpPr>
          <p:cNvPr id="3" name="Content Placeholder 2">
            <a:extLst>
              <a:ext uri="{FF2B5EF4-FFF2-40B4-BE49-F238E27FC236}">
                <a16:creationId xmlns:a16="http://schemas.microsoft.com/office/drawing/2014/main" xmlns="" id="{39B8949D-7846-1016-38A7-BBEE2AF2EA25}"/>
              </a:ext>
            </a:extLst>
          </p:cNvPr>
          <p:cNvSpPr>
            <a:spLocks noGrp="1"/>
          </p:cNvSpPr>
          <p:nvPr>
            <p:ph idx="1"/>
          </p:nvPr>
        </p:nvSpPr>
        <p:spPr>
          <a:xfrm>
            <a:off x="838200" y="1148316"/>
            <a:ext cx="10515600" cy="5028647"/>
          </a:xfrm>
        </p:spPr>
        <p:txBody>
          <a:bodyPr>
            <a:normAutofit lnSpcReduction="10000"/>
          </a:bodyPr>
          <a:lstStyle/>
          <a:p>
            <a:r>
              <a:rPr lang="en-US" dirty="0"/>
              <a:t>We first need to make sure that each process has a separate memory space.</a:t>
            </a:r>
          </a:p>
          <a:p>
            <a:r>
              <a:rPr lang="en-US" dirty="0"/>
              <a:t>Separate per-process memory space protects the processes from each other and is fundamental to having multiple processes loaded in memory for concurrent execution. </a:t>
            </a:r>
          </a:p>
          <a:p>
            <a:r>
              <a:rPr lang="en-US" dirty="0"/>
              <a:t>To separate memory spaces, we need the ability to determine the range of legal addresses that the process may access and to ensure that the process can access only these legal addresses. </a:t>
            </a:r>
          </a:p>
          <a:p>
            <a:r>
              <a:rPr lang="en-US" dirty="0"/>
              <a:t>We can provide this protection by using two registers, usually a base register  and a limit register.</a:t>
            </a:r>
          </a:p>
          <a:p>
            <a:r>
              <a:rPr lang="en-US" dirty="0"/>
              <a:t>The base register holds the smallest legal physical memory address; the limit register specifies the size of the range</a:t>
            </a:r>
            <a:endParaRPr lang="en-IN" dirty="0"/>
          </a:p>
        </p:txBody>
      </p:sp>
    </p:spTree>
    <p:extLst>
      <p:ext uri="{BB962C8B-B14F-4D97-AF65-F5344CB8AC3E}">
        <p14:creationId xmlns:p14="http://schemas.microsoft.com/office/powerpoint/2010/main" val="3484595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D832D9-9C78-60A6-28B2-BD7F3528DA59}"/>
              </a:ext>
            </a:extLst>
          </p:cNvPr>
          <p:cNvSpPr>
            <a:spLocks noGrp="1"/>
          </p:cNvSpPr>
          <p:nvPr>
            <p:ph type="title"/>
          </p:nvPr>
        </p:nvSpPr>
        <p:spPr/>
        <p:txBody>
          <a:bodyPr/>
          <a:lstStyle/>
          <a:p>
            <a:pPr algn="ctr"/>
            <a:r>
              <a:rPr lang="en-IN" b="1" dirty="0">
                <a:solidFill>
                  <a:srgbClr val="FF0000"/>
                </a:solidFill>
              </a:rPr>
              <a:t>Logical Address Space</a:t>
            </a:r>
            <a:br>
              <a:rPr lang="en-IN" b="1" dirty="0">
                <a:solidFill>
                  <a:srgbClr val="FF0000"/>
                </a:solidFill>
              </a:rPr>
            </a:br>
            <a:r>
              <a:rPr lang="en-IN" b="1" dirty="0">
                <a:solidFill>
                  <a:srgbClr val="FF0000"/>
                </a:solidFill>
              </a:rPr>
              <a:t>Example</a:t>
            </a:r>
            <a:endParaRPr lang="en-IN" dirty="0"/>
          </a:p>
        </p:txBody>
      </p:sp>
      <p:sp>
        <p:nvSpPr>
          <p:cNvPr id="3" name="Content Placeholder 2">
            <a:extLst>
              <a:ext uri="{FF2B5EF4-FFF2-40B4-BE49-F238E27FC236}">
                <a16:creationId xmlns:a16="http://schemas.microsoft.com/office/drawing/2014/main" xmlns="" id="{04B06778-813B-2C6C-73C0-7273BFF45E72}"/>
              </a:ext>
            </a:extLst>
          </p:cNvPr>
          <p:cNvSpPr>
            <a:spLocks noGrp="1"/>
          </p:cNvSpPr>
          <p:nvPr>
            <p:ph idx="1"/>
          </p:nvPr>
        </p:nvSpPr>
        <p:spPr/>
        <p:txBody>
          <a:bodyPr/>
          <a:lstStyle/>
          <a:p>
            <a:r>
              <a:rPr lang="en-US" dirty="0"/>
              <a:t>If the base register holds 300040 and the limit register is 120900, then the program can legally access all addresses from 300040 through 420939 (inclusive)</a:t>
            </a:r>
          </a:p>
          <a:p>
            <a:pPr marL="0" indent="0">
              <a:buNone/>
            </a:pPr>
            <a:endParaRPr lang="en-IN" dirty="0"/>
          </a:p>
        </p:txBody>
      </p:sp>
      <p:pic>
        <p:nvPicPr>
          <p:cNvPr id="7" name="Picture 6">
            <a:extLst>
              <a:ext uri="{FF2B5EF4-FFF2-40B4-BE49-F238E27FC236}">
                <a16:creationId xmlns:a16="http://schemas.microsoft.com/office/drawing/2014/main" xmlns="" id="{0349C181-E1D8-AD13-4BD1-B65C07339EC2}"/>
              </a:ext>
            </a:extLst>
          </p:cNvPr>
          <p:cNvPicPr>
            <a:picLocks noChangeAspect="1"/>
          </p:cNvPicPr>
          <p:nvPr/>
        </p:nvPicPr>
        <p:blipFill>
          <a:blip r:embed="rId2"/>
          <a:stretch>
            <a:fillRect/>
          </a:stretch>
        </p:blipFill>
        <p:spPr>
          <a:xfrm>
            <a:off x="4139538" y="3062177"/>
            <a:ext cx="2743341" cy="3249723"/>
          </a:xfrm>
          <a:prstGeom prst="rect">
            <a:avLst/>
          </a:prstGeom>
        </p:spPr>
      </p:pic>
    </p:spTree>
    <p:extLst>
      <p:ext uri="{BB962C8B-B14F-4D97-AF65-F5344CB8AC3E}">
        <p14:creationId xmlns:p14="http://schemas.microsoft.com/office/powerpoint/2010/main" val="3519300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1F573D-C575-BEDE-5C85-FB93E0D27F48}"/>
              </a:ext>
            </a:extLst>
          </p:cNvPr>
          <p:cNvSpPr>
            <a:spLocks noGrp="1"/>
          </p:cNvSpPr>
          <p:nvPr>
            <p:ph type="title"/>
          </p:nvPr>
        </p:nvSpPr>
        <p:spPr/>
        <p:txBody>
          <a:bodyPr/>
          <a:lstStyle/>
          <a:p>
            <a:pPr algn="ctr"/>
            <a:r>
              <a:rPr lang="en-IN" b="1" dirty="0">
                <a:solidFill>
                  <a:srgbClr val="FF0000"/>
                </a:solidFill>
              </a:rPr>
              <a:t>Protection</a:t>
            </a:r>
          </a:p>
        </p:txBody>
      </p:sp>
      <p:sp>
        <p:nvSpPr>
          <p:cNvPr id="3" name="Content Placeholder 2">
            <a:extLst>
              <a:ext uri="{FF2B5EF4-FFF2-40B4-BE49-F238E27FC236}">
                <a16:creationId xmlns:a16="http://schemas.microsoft.com/office/drawing/2014/main" xmlns="" id="{E5198777-1702-0DC1-EA87-D8F9AFC09BCF}"/>
              </a:ext>
            </a:extLst>
          </p:cNvPr>
          <p:cNvSpPr>
            <a:spLocks noGrp="1"/>
          </p:cNvSpPr>
          <p:nvPr>
            <p:ph idx="1"/>
          </p:nvPr>
        </p:nvSpPr>
        <p:spPr/>
        <p:txBody>
          <a:bodyPr/>
          <a:lstStyle/>
          <a:p>
            <a:r>
              <a:rPr lang="en-US" dirty="0"/>
              <a:t>Protection of memory space is accomplished by having the CPU hardware compare every address generated in user mode with the registers. </a:t>
            </a:r>
          </a:p>
          <a:p>
            <a:r>
              <a:rPr lang="en-US" dirty="0"/>
              <a:t>Any attempt by a program executing in user mode to access operating-system memory or other users’ memory results in a trap to the operating system, which treats the attempt as a fatal error</a:t>
            </a:r>
            <a:endParaRPr lang="en-IN" dirty="0"/>
          </a:p>
        </p:txBody>
      </p:sp>
    </p:spTree>
    <p:extLst>
      <p:ext uri="{BB962C8B-B14F-4D97-AF65-F5344CB8AC3E}">
        <p14:creationId xmlns:p14="http://schemas.microsoft.com/office/powerpoint/2010/main" val="1032623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0E5009-EED0-1918-71A3-9E45D3CA5605}"/>
              </a:ext>
            </a:extLst>
          </p:cNvPr>
          <p:cNvSpPr>
            <a:spLocks noGrp="1"/>
          </p:cNvSpPr>
          <p:nvPr>
            <p:ph type="title"/>
          </p:nvPr>
        </p:nvSpPr>
        <p:spPr/>
        <p:txBody>
          <a:bodyPr/>
          <a:lstStyle/>
          <a:p>
            <a:pPr algn="ctr"/>
            <a:r>
              <a:rPr lang="en-IN" b="1" dirty="0">
                <a:solidFill>
                  <a:srgbClr val="FF0000"/>
                </a:solidFill>
              </a:rPr>
              <a:t>Protection</a:t>
            </a:r>
            <a:endParaRPr lang="en-IN" dirty="0"/>
          </a:p>
        </p:txBody>
      </p:sp>
      <p:pic>
        <p:nvPicPr>
          <p:cNvPr id="5" name="Content Placeholder 4">
            <a:extLst>
              <a:ext uri="{FF2B5EF4-FFF2-40B4-BE49-F238E27FC236}">
                <a16:creationId xmlns:a16="http://schemas.microsoft.com/office/drawing/2014/main" xmlns="" id="{7848536A-B701-CB6F-B6F1-84E808F653CC}"/>
              </a:ext>
            </a:extLst>
          </p:cNvPr>
          <p:cNvPicPr>
            <a:picLocks noGrp="1" noChangeAspect="1"/>
          </p:cNvPicPr>
          <p:nvPr>
            <p:ph idx="1"/>
          </p:nvPr>
        </p:nvPicPr>
        <p:blipFill>
          <a:blip r:embed="rId2"/>
          <a:stretch>
            <a:fillRect/>
          </a:stretch>
        </p:blipFill>
        <p:spPr>
          <a:xfrm>
            <a:off x="1380460" y="1818168"/>
            <a:ext cx="9431079" cy="4146698"/>
          </a:xfrm>
        </p:spPr>
      </p:pic>
    </p:spTree>
    <p:extLst>
      <p:ext uri="{BB962C8B-B14F-4D97-AF65-F5344CB8AC3E}">
        <p14:creationId xmlns:p14="http://schemas.microsoft.com/office/powerpoint/2010/main" val="3739939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843D6B-9394-0363-5B61-79F250B601E0}"/>
              </a:ext>
            </a:extLst>
          </p:cNvPr>
          <p:cNvSpPr>
            <a:spLocks noGrp="1"/>
          </p:cNvSpPr>
          <p:nvPr>
            <p:ph type="title"/>
          </p:nvPr>
        </p:nvSpPr>
        <p:spPr>
          <a:xfrm>
            <a:off x="838200" y="195004"/>
            <a:ext cx="10515600" cy="889517"/>
          </a:xfrm>
        </p:spPr>
        <p:txBody>
          <a:bodyPr/>
          <a:lstStyle/>
          <a:p>
            <a:pPr algn="ctr"/>
            <a:r>
              <a:rPr lang="en-IN" b="1" dirty="0">
                <a:solidFill>
                  <a:srgbClr val="FF0000"/>
                </a:solidFill>
              </a:rPr>
              <a:t>Address Binding</a:t>
            </a:r>
          </a:p>
        </p:txBody>
      </p:sp>
      <p:sp>
        <p:nvSpPr>
          <p:cNvPr id="3" name="Content Placeholder 2">
            <a:extLst>
              <a:ext uri="{FF2B5EF4-FFF2-40B4-BE49-F238E27FC236}">
                <a16:creationId xmlns:a16="http://schemas.microsoft.com/office/drawing/2014/main" xmlns="" id="{AE115123-61B4-1EEB-A872-12F858AC5662}"/>
              </a:ext>
            </a:extLst>
          </p:cNvPr>
          <p:cNvSpPr>
            <a:spLocks noGrp="1"/>
          </p:cNvSpPr>
          <p:nvPr>
            <p:ph idx="1"/>
          </p:nvPr>
        </p:nvSpPr>
        <p:spPr>
          <a:xfrm>
            <a:off x="838200" y="1084522"/>
            <a:ext cx="10515600" cy="5486400"/>
          </a:xfrm>
        </p:spPr>
        <p:txBody>
          <a:bodyPr>
            <a:normAutofit lnSpcReduction="10000"/>
          </a:bodyPr>
          <a:lstStyle/>
          <a:p>
            <a:pPr marL="0" indent="0">
              <a:buNone/>
            </a:pPr>
            <a:r>
              <a:rPr lang="en-US" b="1" dirty="0">
                <a:solidFill>
                  <a:schemeClr val="accent5"/>
                </a:solidFill>
              </a:rPr>
              <a:t>Compile time : </a:t>
            </a:r>
            <a:r>
              <a:rPr lang="en-US" dirty="0"/>
              <a:t>If you know at compile time where the process will reside in memory, then absolute code can be generated. </a:t>
            </a:r>
          </a:p>
          <a:p>
            <a:pPr marL="0" indent="0">
              <a:buNone/>
            </a:pPr>
            <a:r>
              <a:rPr lang="en-US" b="1" dirty="0"/>
              <a:t>For example :</a:t>
            </a:r>
            <a:r>
              <a:rPr lang="en-US" dirty="0"/>
              <a:t>if you know that a user process will reside starting at location R, then the generated compiler code will start at that location and extend up from there. If, at some later time, the starting location changes, then it will be necessary to recompile this code.</a:t>
            </a:r>
          </a:p>
          <a:p>
            <a:pPr marL="0" indent="0">
              <a:buNone/>
            </a:pPr>
            <a:r>
              <a:rPr lang="en-US" b="1" dirty="0">
                <a:solidFill>
                  <a:schemeClr val="accent5"/>
                </a:solidFill>
              </a:rPr>
              <a:t>Load time : </a:t>
            </a:r>
            <a:r>
              <a:rPr lang="en-US" dirty="0"/>
              <a:t>If it is not known at compile time where the process will reside in memory, then the compiler must generate relocatable code. In this case, final binding is delayed until load time. If the starting address changes, we need only reload the user code to incorporate this changed value.</a:t>
            </a:r>
          </a:p>
          <a:p>
            <a:pPr marL="0" indent="0">
              <a:buNone/>
            </a:pPr>
            <a:r>
              <a:rPr lang="en-US" b="1" dirty="0">
                <a:solidFill>
                  <a:schemeClr val="accent5"/>
                </a:solidFill>
              </a:rPr>
              <a:t>Execution time :</a:t>
            </a:r>
            <a:r>
              <a:rPr lang="en-US" dirty="0"/>
              <a:t>If the process can be moved during its execution from one memory segment to another, then binding must be delayed until run time</a:t>
            </a:r>
          </a:p>
          <a:p>
            <a:pPr marL="0" indent="0">
              <a:buNone/>
            </a:pPr>
            <a:endParaRPr lang="en-IN" dirty="0"/>
          </a:p>
        </p:txBody>
      </p:sp>
    </p:spTree>
    <p:extLst>
      <p:ext uri="{BB962C8B-B14F-4D97-AF65-F5344CB8AC3E}">
        <p14:creationId xmlns:p14="http://schemas.microsoft.com/office/powerpoint/2010/main" val="958838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A0297-5664-C9CC-35BC-72E92D03AF45}"/>
              </a:ext>
            </a:extLst>
          </p:cNvPr>
          <p:cNvSpPr>
            <a:spLocks noGrp="1"/>
          </p:cNvSpPr>
          <p:nvPr>
            <p:ph type="title"/>
          </p:nvPr>
        </p:nvSpPr>
        <p:spPr>
          <a:xfrm>
            <a:off x="838200" y="18255"/>
            <a:ext cx="10515600" cy="789819"/>
          </a:xfrm>
        </p:spPr>
        <p:txBody>
          <a:bodyPr/>
          <a:lstStyle/>
          <a:p>
            <a:pPr algn="ctr"/>
            <a:r>
              <a:rPr lang="en-IN" b="1" dirty="0">
                <a:solidFill>
                  <a:srgbClr val="FF0000"/>
                </a:solidFill>
              </a:rPr>
              <a:t>Address Binding</a:t>
            </a:r>
            <a:endParaRPr lang="en-IN" dirty="0"/>
          </a:p>
        </p:txBody>
      </p:sp>
      <p:sp>
        <p:nvSpPr>
          <p:cNvPr id="3" name="Content Placeholder 2">
            <a:extLst>
              <a:ext uri="{FF2B5EF4-FFF2-40B4-BE49-F238E27FC236}">
                <a16:creationId xmlns:a16="http://schemas.microsoft.com/office/drawing/2014/main" xmlns="" id="{5BD5D0A2-0766-71E8-9AFE-6C3C95867F12}"/>
              </a:ext>
            </a:extLst>
          </p:cNvPr>
          <p:cNvSpPr>
            <a:spLocks noGrp="1"/>
          </p:cNvSpPr>
          <p:nvPr>
            <p:ph idx="1"/>
          </p:nvPr>
        </p:nvSpPr>
        <p:spPr>
          <a:xfrm>
            <a:off x="838200" y="808074"/>
            <a:ext cx="10515600" cy="5922335"/>
          </a:xfrm>
        </p:spPr>
        <p:txBody>
          <a:bodyPr/>
          <a:lstStyle/>
          <a:p>
            <a:pPr marL="0" indent="0">
              <a:buNone/>
            </a:pPr>
            <a:endParaRPr lang="en-IN" dirty="0"/>
          </a:p>
        </p:txBody>
      </p:sp>
      <p:pic>
        <p:nvPicPr>
          <p:cNvPr id="5" name="Picture 4">
            <a:extLst>
              <a:ext uri="{FF2B5EF4-FFF2-40B4-BE49-F238E27FC236}">
                <a16:creationId xmlns:a16="http://schemas.microsoft.com/office/drawing/2014/main" xmlns="" id="{46AC2CCC-4253-7FF8-BFB7-B0EE7F57F8F2}"/>
              </a:ext>
            </a:extLst>
          </p:cNvPr>
          <p:cNvPicPr>
            <a:picLocks noChangeAspect="1"/>
          </p:cNvPicPr>
          <p:nvPr/>
        </p:nvPicPr>
        <p:blipFill>
          <a:blip r:embed="rId2"/>
          <a:stretch>
            <a:fillRect/>
          </a:stretch>
        </p:blipFill>
        <p:spPr>
          <a:xfrm>
            <a:off x="3712352" y="808074"/>
            <a:ext cx="4235668" cy="5847907"/>
          </a:xfrm>
          <a:prstGeom prst="rect">
            <a:avLst/>
          </a:prstGeom>
        </p:spPr>
      </p:pic>
    </p:spTree>
    <p:extLst>
      <p:ext uri="{BB962C8B-B14F-4D97-AF65-F5344CB8AC3E}">
        <p14:creationId xmlns:p14="http://schemas.microsoft.com/office/powerpoint/2010/main" val="227328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Computer and Its Components</a:t>
            </a:r>
          </a:p>
        </p:txBody>
      </p:sp>
      <p:sp>
        <p:nvSpPr>
          <p:cNvPr id="3" name="Content Placeholder 2"/>
          <p:cNvSpPr>
            <a:spLocks noGrp="1"/>
          </p:cNvSpPr>
          <p:nvPr>
            <p:ph idx="1"/>
          </p:nvPr>
        </p:nvSpPr>
        <p:spPr>
          <a:xfrm>
            <a:off x="838200" y="1825624"/>
            <a:ext cx="10515600" cy="4438015"/>
          </a:xfrm>
        </p:spPr>
        <p:txBody>
          <a:bodyPr>
            <a:normAutofit fontScale="77500" lnSpcReduction="20000"/>
          </a:bodyPr>
          <a:lstStyle/>
          <a:p>
            <a:pPr marL="0" indent="0">
              <a:buNone/>
            </a:pPr>
            <a:r>
              <a:rPr lang="en-IN" dirty="0"/>
              <a:t>Computer :</a:t>
            </a:r>
          </a:p>
          <a:p>
            <a:pPr marL="0" indent="0">
              <a:buNone/>
            </a:pPr>
            <a:r>
              <a:rPr lang="en-IN" dirty="0"/>
              <a:t>                   Hardware : Physical components of computer	</a:t>
            </a:r>
          </a:p>
          <a:p>
            <a:pPr marL="0" indent="0">
              <a:buNone/>
            </a:pPr>
            <a:r>
              <a:rPr lang="en-IN" dirty="0"/>
              <a:t>                                           1. Input : keyboard, mouse, mic, touch screen</a:t>
            </a:r>
          </a:p>
          <a:p>
            <a:pPr marL="0" indent="0">
              <a:buNone/>
            </a:pPr>
            <a:r>
              <a:rPr lang="en-IN" dirty="0"/>
              <a:t>                                                    scanner, joy stick, web cam, track ball</a:t>
            </a:r>
          </a:p>
          <a:p>
            <a:pPr marL="0" indent="0">
              <a:buNone/>
            </a:pPr>
            <a:r>
              <a:rPr lang="en-IN" dirty="0"/>
              <a:t>                                           2. Memory and processing : RAM, ROM , Pen drive, DVD, CD, processor .</a:t>
            </a:r>
          </a:p>
          <a:p>
            <a:pPr marL="0" indent="0">
              <a:buNone/>
            </a:pPr>
            <a:r>
              <a:rPr lang="en-IN" dirty="0"/>
              <a:t>                                          3. output device : Monitor, printer, projector, speakers, head phone</a:t>
            </a:r>
          </a:p>
          <a:p>
            <a:pPr marL="0" indent="0">
              <a:buNone/>
            </a:pPr>
            <a:r>
              <a:rPr lang="en-IN" dirty="0"/>
              <a:t>                    Software : It is part of computer which enable hardware of computers to work.</a:t>
            </a:r>
          </a:p>
          <a:p>
            <a:pPr marL="0" indent="0">
              <a:buNone/>
            </a:pPr>
            <a:endParaRPr lang="en-IN" dirty="0"/>
          </a:p>
          <a:p>
            <a:pPr marL="514350" indent="-514350">
              <a:buAutoNum type="arabicPeriod"/>
            </a:pPr>
            <a:r>
              <a:rPr lang="en-IN" dirty="0"/>
              <a:t>System software : OS: </a:t>
            </a:r>
          </a:p>
          <a:p>
            <a:pPr marL="514350" indent="-514350">
              <a:buAutoNum type="arabicPeriod"/>
            </a:pPr>
            <a:r>
              <a:rPr lang="en-IN" dirty="0"/>
              <a:t>Utility software: </a:t>
            </a:r>
          </a:p>
          <a:p>
            <a:pPr marL="514350" indent="-514350">
              <a:buAutoNum type="arabicPeriod"/>
            </a:pPr>
            <a:r>
              <a:rPr lang="en-IN" dirty="0"/>
              <a:t>Application software: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2FB0EC-D4D4-36B9-0B57-DC102436C6D2}"/>
              </a:ext>
            </a:extLst>
          </p:cNvPr>
          <p:cNvSpPr>
            <a:spLocks noGrp="1"/>
          </p:cNvSpPr>
          <p:nvPr>
            <p:ph type="title"/>
          </p:nvPr>
        </p:nvSpPr>
        <p:spPr/>
        <p:txBody>
          <a:bodyPr/>
          <a:lstStyle/>
          <a:p>
            <a:pPr algn="ctr"/>
            <a:r>
              <a:rPr lang="en-IN" b="1" dirty="0">
                <a:solidFill>
                  <a:srgbClr val="FF0000"/>
                </a:solidFill>
              </a:rPr>
              <a:t>Logical and Physical Address</a:t>
            </a:r>
          </a:p>
        </p:txBody>
      </p:sp>
      <p:sp>
        <p:nvSpPr>
          <p:cNvPr id="3" name="Content Placeholder 2">
            <a:extLst>
              <a:ext uri="{FF2B5EF4-FFF2-40B4-BE49-F238E27FC236}">
                <a16:creationId xmlns:a16="http://schemas.microsoft.com/office/drawing/2014/main" xmlns="" id="{E30C998E-E524-0DD8-9EBA-5DEF81C54909}"/>
              </a:ext>
            </a:extLst>
          </p:cNvPr>
          <p:cNvSpPr>
            <a:spLocks noGrp="1"/>
          </p:cNvSpPr>
          <p:nvPr>
            <p:ph idx="1"/>
          </p:nvPr>
        </p:nvSpPr>
        <p:spPr/>
        <p:txBody>
          <a:bodyPr/>
          <a:lstStyle/>
          <a:p>
            <a:r>
              <a:rPr lang="en-US" dirty="0"/>
              <a:t>An address generated by the CPU is commonly referred to as a logical address, whereas an address seen by the memory unit—that is, the one loaded into the memory-address register of the memory—is commonly referred to as a physical address.</a:t>
            </a:r>
          </a:p>
          <a:p>
            <a:pPr marL="0" indent="0">
              <a:buNone/>
            </a:pPr>
            <a:endParaRPr lang="en-IN" dirty="0"/>
          </a:p>
        </p:txBody>
      </p:sp>
      <p:pic>
        <p:nvPicPr>
          <p:cNvPr id="5" name="Picture 4">
            <a:extLst>
              <a:ext uri="{FF2B5EF4-FFF2-40B4-BE49-F238E27FC236}">
                <a16:creationId xmlns:a16="http://schemas.microsoft.com/office/drawing/2014/main" xmlns="" id="{E8BF993E-155C-EE31-89F2-92F98EEAA5BB}"/>
              </a:ext>
            </a:extLst>
          </p:cNvPr>
          <p:cNvPicPr>
            <a:picLocks noChangeAspect="1"/>
          </p:cNvPicPr>
          <p:nvPr/>
        </p:nvPicPr>
        <p:blipFill>
          <a:blip r:embed="rId2"/>
          <a:stretch>
            <a:fillRect/>
          </a:stretch>
        </p:blipFill>
        <p:spPr>
          <a:xfrm>
            <a:off x="3040912" y="3806456"/>
            <a:ext cx="5688418" cy="1845923"/>
          </a:xfrm>
          <a:prstGeom prst="rect">
            <a:avLst/>
          </a:prstGeom>
        </p:spPr>
      </p:pic>
    </p:spTree>
    <p:extLst>
      <p:ext uri="{BB962C8B-B14F-4D97-AF65-F5344CB8AC3E}">
        <p14:creationId xmlns:p14="http://schemas.microsoft.com/office/powerpoint/2010/main" val="3198342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051F29-EB1E-E300-475C-CB90961EC4B6}"/>
              </a:ext>
            </a:extLst>
          </p:cNvPr>
          <p:cNvSpPr>
            <a:spLocks noGrp="1"/>
          </p:cNvSpPr>
          <p:nvPr>
            <p:ph type="title"/>
          </p:nvPr>
        </p:nvSpPr>
        <p:spPr/>
        <p:txBody>
          <a:bodyPr/>
          <a:lstStyle/>
          <a:p>
            <a:pPr algn="ctr"/>
            <a:r>
              <a:rPr lang="en-IN" b="1" dirty="0">
                <a:solidFill>
                  <a:srgbClr val="FF0000"/>
                </a:solidFill>
              </a:rPr>
              <a:t>Logical and Physical Address</a:t>
            </a:r>
            <a:endParaRPr lang="en-IN" dirty="0"/>
          </a:p>
        </p:txBody>
      </p:sp>
      <p:sp>
        <p:nvSpPr>
          <p:cNvPr id="3" name="Content Placeholder 2">
            <a:extLst>
              <a:ext uri="{FF2B5EF4-FFF2-40B4-BE49-F238E27FC236}">
                <a16:creationId xmlns:a16="http://schemas.microsoft.com/office/drawing/2014/main" xmlns="" id="{50FD739A-BAC6-13AA-BF02-9C8674128EA0}"/>
              </a:ext>
            </a:extLst>
          </p:cNvPr>
          <p:cNvSpPr>
            <a:spLocks noGrp="1"/>
          </p:cNvSpPr>
          <p:nvPr>
            <p:ph idx="1"/>
          </p:nvPr>
        </p:nvSpPr>
        <p:spPr/>
        <p:txBody>
          <a:bodyPr>
            <a:normAutofit fontScale="92500" lnSpcReduction="10000"/>
          </a:bodyPr>
          <a:lstStyle/>
          <a:p>
            <a:r>
              <a:rPr lang="en-US" dirty="0"/>
              <a:t>Binding addresses at either compile or load time generates identical logical and physical addresses. </a:t>
            </a:r>
          </a:p>
          <a:p>
            <a:r>
              <a:rPr lang="en-US" dirty="0"/>
              <a:t>The execution-time address-binding scheme results in differing logical and physical addresses. In this case, we usually refer to the logical address as a virtual address.</a:t>
            </a:r>
          </a:p>
          <a:p>
            <a:r>
              <a:rPr lang="en-US" dirty="0"/>
              <a:t>The set of all logical addresses generated by a program is a logical address space. </a:t>
            </a:r>
          </a:p>
          <a:p>
            <a:r>
              <a:rPr lang="en-US" dirty="0"/>
              <a:t>The set of all physical addresses corresponding to these logical addresses is a physical address space.</a:t>
            </a:r>
          </a:p>
          <a:p>
            <a:r>
              <a:rPr lang="en-US" dirty="0"/>
              <a:t>The run-time mapping from virtual to physical addresses is done by a hardware device called the memory-management unit (MMU)</a:t>
            </a:r>
            <a:endParaRPr lang="en-IN" dirty="0"/>
          </a:p>
        </p:txBody>
      </p:sp>
    </p:spTree>
    <p:extLst>
      <p:ext uri="{BB962C8B-B14F-4D97-AF65-F5344CB8AC3E}">
        <p14:creationId xmlns:p14="http://schemas.microsoft.com/office/powerpoint/2010/main" val="3269588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98B33-8624-0FE2-6046-553E25BAF899}"/>
              </a:ext>
            </a:extLst>
          </p:cNvPr>
          <p:cNvSpPr>
            <a:spLocks noGrp="1"/>
          </p:cNvSpPr>
          <p:nvPr>
            <p:ph type="title"/>
          </p:nvPr>
        </p:nvSpPr>
        <p:spPr/>
        <p:txBody>
          <a:bodyPr/>
          <a:lstStyle/>
          <a:p>
            <a:r>
              <a:rPr lang="en-IN" b="1" dirty="0">
                <a:solidFill>
                  <a:srgbClr val="FF0000"/>
                </a:solidFill>
              </a:rPr>
              <a:t>Logical and Physical Address-Mapping</a:t>
            </a:r>
            <a:endParaRPr lang="en-IN" dirty="0"/>
          </a:p>
        </p:txBody>
      </p:sp>
      <p:pic>
        <p:nvPicPr>
          <p:cNvPr id="5" name="Content Placeholder 4">
            <a:extLst>
              <a:ext uri="{FF2B5EF4-FFF2-40B4-BE49-F238E27FC236}">
                <a16:creationId xmlns:a16="http://schemas.microsoft.com/office/drawing/2014/main" xmlns="" id="{50B0E840-CEDC-F6D1-B987-5A1821462206}"/>
              </a:ext>
            </a:extLst>
          </p:cNvPr>
          <p:cNvPicPr>
            <a:picLocks noGrp="1" noChangeAspect="1"/>
          </p:cNvPicPr>
          <p:nvPr>
            <p:ph idx="1"/>
          </p:nvPr>
        </p:nvPicPr>
        <p:blipFill>
          <a:blip r:embed="rId2"/>
          <a:stretch>
            <a:fillRect/>
          </a:stretch>
        </p:blipFill>
        <p:spPr>
          <a:xfrm>
            <a:off x="2541181" y="1860698"/>
            <a:ext cx="5796484" cy="4359349"/>
          </a:xfrm>
        </p:spPr>
      </p:pic>
    </p:spTree>
    <p:extLst>
      <p:ext uri="{BB962C8B-B14F-4D97-AF65-F5344CB8AC3E}">
        <p14:creationId xmlns:p14="http://schemas.microsoft.com/office/powerpoint/2010/main" val="1432472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2695EB-DB12-34CF-E45C-FD1EE7EFAE3C}"/>
              </a:ext>
            </a:extLst>
          </p:cNvPr>
          <p:cNvSpPr>
            <a:spLocks noGrp="1"/>
          </p:cNvSpPr>
          <p:nvPr>
            <p:ph type="title"/>
          </p:nvPr>
        </p:nvSpPr>
        <p:spPr/>
        <p:txBody>
          <a:bodyPr/>
          <a:lstStyle/>
          <a:p>
            <a:r>
              <a:rPr lang="en-IN" b="1" dirty="0">
                <a:solidFill>
                  <a:srgbClr val="FF0000"/>
                </a:solidFill>
              </a:rPr>
              <a:t>Logical and Physical Address-Mapping</a:t>
            </a:r>
            <a:endParaRPr lang="en-IN" dirty="0"/>
          </a:p>
        </p:txBody>
      </p:sp>
      <p:sp>
        <p:nvSpPr>
          <p:cNvPr id="3" name="Content Placeholder 2">
            <a:extLst>
              <a:ext uri="{FF2B5EF4-FFF2-40B4-BE49-F238E27FC236}">
                <a16:creationId xmlns:a16="http://schemas.microsoft.com/office/drawing/2014/main" xmlns="" id="{1A64CF0B-7F15-C6AF-1E08-30CE6E390D82}"/>
              </a:ext>
            </a:extLst>
          </p:cNvPr>
          <p:cNvSpPr>
            <a:spLocks noGrp="1"/>
          </p:cNvSpPr>
          <p:nvPr>
            <p:ph idx="1"/>
          </p:nvPr>
        </p:nvSpPr>
        <p:spPr>
          <a:xfrm>
            <a:off x="838200" y="1825625"/>
            <a:ext cx="10515600" cy="3107882"/>
          </a:xfrm>
        </p:spPr>
        <p:txBody>
          <a:bodyPr>
            <a:normAutofit/>
          </a:bodyPr>
          <a:lstStyle/>
          <a:p>
            <a:r>
              <a:rPr lang="en-US" dirty="0"/>
              <a:t>The base register is now called a relocation register. The value in the relocation register is added to every address generated by a user process at the time the address is sent to memory</a:t>
            </a:r>
          </a:p>
          <a:p>
            <a:r>
              <a:rPr lang="en-US" dirty="0"/>
              <a:t> For example, if the base is at 14000, then an attempt by the user to address location 0 is dynamically relocated to location 14000; an access to location 346 is mapped to location 14346</a:t>
            </a:r>
          </a:p>
          <a:p>
            <a:pPr marL="0" indent="0">
              <a:buNone/>
            </a:pPr>
            <a:endParaRPr lang="en-IN" dirty="0"/>
          </a:p>
        </p:txBody>
      </p:sp>
    </p:spTree>
    <p:extLst>
      <p:ext uri="{BB962C8B-B14F-4D97-AF65-F5344CB8AC3E}">
        <p14:creationId xmlns:p14="http://schemas.microsoft.com/office/powerpoint/2010/main" val="3778866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FADBA-848D-FF26-7B61-174EAD11AEB1}"/>
              </a:ext>
            </a:extLst>
          </p:cNvPr>
          <p:cNvSpPr>
            <a:spLocks noGrp="1"/>
          </p:cNvSpPr>
          <p:nvPr>
            <p:ph type="title"/>
          </p:nvPr>
        </p:nvSpPr>
        <p:spPr/>
        <p:txBody>
          <a:bodyPr/>
          <a:lstStyle/>
          <a:p>
            <a:pPr algn="ctr"/>
            <a:r>
              <a:rPr lang="en-IN" b="1" dirty="0">
                <a:solidFill>
                  <a:srgbClr val="FF0000"/>
                </a:solidFill>
              </a:rPr>
              <a:t>Logical and Physical Address-Mapping</a:t>
            </a:r>
            <a:br>
              <a:rPr lang="en-IN" b="1" dirty="0">
                <a:solidFill>
                  <a:srgbClr val="FF0000"/>
                </a:solidFill>
              </a:rPr>
            </a:br>
            <a:r>
              <a:rPr lang="en-IN" b="1" dirty="0">
                <a:solidFill>
                  <a:srgbClr val="FF0000"/>
                </a:solidFill>
              </a:rPr>
              <a:t>(Memory Protection)</a:t>
            </a:r>
            <a:endParaRPr lang="en-IN" dirty="0"/>
          </a:p>
        </p:txBody>
      </p:sp>
      <p:pic>
        <p:nvPicPr>
          <p:cNvPr id="5" name="Content Placeholder 4">
            <a:extLst>
              <a:ext uri="{FF2B5EF4-FFF2-40B4-BE49-F238E27FC236}">
                <a16:creationId xmlns:a16="http://schemas.microsoft.com/office/drawing/2014/main" xmlns="" id="{5C45ACCA-5395-55BB-EDD4-7530B64031FD}"/>
              </a:ext>
            </a:extLst>
          </p:cNvPr>
          <p:cNvPicPr>
            <a:picLocks noGrp="1" noChangeAspect="1"/>
          </p:cNvPicPr>
          <p:nvPr>
            <p:ph idx="1"/>
          </p:nvPr>
        </p:nvPicPr>
        <p:blipFill>
          <a:blip r:embed="rId2"/>
          <a:stretch>
            <a:fillRect/>
          </a:stretch>
        </p:blipFill>
        <p:spPr>
          <a:xfrm>
            <a:off x="2339163" y="1977656"/>
            <a:ext cx="6985590" cy="3188923"/>
          </a:xfrm>
        </p:spPr>
      </p:pic>
    </p:spTree>
    <p:extLst>
      <p:ext uri="{BB962C8B-B14F-4D97-AF65-F5344CB8AC3E}">
        <p14:creationId xmlns:p14="http://schemas.microsoft.com/office/powerpoint/2010/main" val="260247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CCCB3-357A-6153-BBD8-47211696442F}"/>
              </a:ext>
            </a:extLst>
          </p:cNvPr>
          <p:cNvSpPr>
            <a:spLocks noGrp="1"/>
          </p:cNvSpPr>
          <p:nvPr>
            <p:ph type="title"/>
          </p:nvPr>
        </p:nvSpPr>
        <p:spPr/>
        <p:txBody>
          <a:bodyPr/>
          <a:lstStyle/>
          <a:p>
            <a:pPr algn="ctr"/>
            <a:r>
              <a:rPr lang="en-IN" b="1" dirty="0">
                <a:solidFill>
                  <a:srgbClr val="FF0000"/>
                </a:solidFill>
              </a:rPr>
              <a:t>Memory Allocation</a:t>
            </a:r>
          </a:p>
        </p:txBody>
      </p:sp>
      <p:sp>
        <p:nvSpPr>
          <p:cNvPr id="3" name="Content Placeholder 2">
            <a:extLst>
              <a:ext uri="{FF2B5EF4-FFF2-40B4-BE49-F238E27FC236}">
                <a16:creationId xmlns:a16="http://schemas.microsoft.com/office/drawing/2014/main" xmlns="" id="{61CB1C28-948A-E6DF-C573-1939D0F10210}"/>
              </a:ext>
            </a:extLst>
          </p:cNvPr>
          <p:cNvSpPr>
            <a:spLocks noGrp="1"/>
          </p:cNvSpPr>
          <p:nvPr>
            <p:ph idx="1"/>
          </p:nvPr>
        </p:nvSpPr>
        <p:spPr/>
        <p:txBody>
          <a:bodyPr>
            <a:normAutofit/>
          </a:bodyPr>
          <a:lstStyle/>
          <a:p>
            <a:r>
              <a:rPr lang="en-US" dirty="0"/>
              <a:t>One of the simplest methods of allocating memory is to assign processes to variably sized partitions in memory, where each partition may contain exactly one process.</a:t>
            </a:r>
          </a:p>
          <a:p>
            <a:r>
              <a:rPr lang="en-US" dirty="0"/>
              <a:t>In this variable partition scheme, the operating system keeps a table indicating which parts of memory are available and which are occupied. </a:t>
            </a:r>
          </a:p>
          <a:p>
            <a:r>
              <a:rPr lang="en-US" dirty="0"/>
              <a:t>Initially, all memory is available for user processes and is considered one large block of available memory, a </a:t>
            </a:r>
            <a:r>
              <a:rPr lang="en-US" b="1" dirty="0">
                <a:solidFill>
                  <a:srgbClr val="FF0000"/>
                </a:solidFill>
              </a:rPr>
              <a:t>hole. </a:t>
            </a:r>
          </a:p>
          <a:p>
            <a:r>
              <a:rPr lang="en-US" dirty="0"/>
              <a:t>In general the memory blocks available comprise a set of  holes of various sizes scattered throughout memory.</a:t>
            </a:r>
            <a:endParaRPr lang="en-US" b="1" dirty="0">
              <a:solidFill>
                <a:srgbClr val="FF0000"/>
              </a:solidFill>
            </a:endParaRPr>
          </a:p>
          <a:p>
            <a:endParaRPr lang="en-IN" b="1" dirty="0"/>
          </a:p>
        </p:txBody>
      </p:sp>
    </p:spTree>
    <p:extLst>
      <p:ext uri="{BB962C8B-B14F-4D97-AF65-F5344CB8AC3E}">
        <p14:creationId xmlns:p14="http://schemas.microsoft.com/office/powerpoint/2010/main" val="1045585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C091A-05D7-334F-AB8B-31252BFBB6B5}"/>
              </a:ext>
            </a:extLst>
          </p:cNvPr>
          <p:cNvSpPr>
            <a:spLocks noGrp="1"/>
          </p:cNvSpPr>
          <p:nvPr>
            <p:ph type="title"/>
          </p:nvPr>
        </p:nvSpPr>
        <p:spPr/>
        <p:txBody>
          <a:bodyPr/>
          <a:lstStyle/>
          <a:p>
            <a:pPr algn="ctr"/>
            <a:r>
              <a:rPr lang="en-IN" b="1" dirty="0">
                <a:solidFill>
                  <a:srgbClr val="FF0000"/>
                </a:solidFill>
              </a:rPr>
              <a:t>Memory Allocation</a:t>
            </a:r>
            <a:endParaRPr lang="en-IN" dirty="0"/>
          </a:p>
        </p:txBody>
      </p:sp>
      <p:sp>
        <p:nvSpPr>
          <p:cNvPr id="3" name="Content Placeholder 2">
            <a:extLst>
              <a:ext uri="{FF2B5EF4-FFF2-40B4-BE49-F238E27FC236}">
                <a16:creationId xmlns:a16="http://schemas.microsoft.com/office/drawing/2014/main" xmlns="" id="{498BB864-8264-49D7-700E-62C5EA31D928}"/>
              </a:ext>
            </a:extLst>
          </p:cNvPr>
          <p:cNvSpPr>
            <a:spLocks noGrp="1"/>
          </p:cNvSpPr>
          <p:nvPr>
            <p:ph idx="1"/>
          </p:nvPr>
        </p:nvSpPr>
        <p:spPr/>
        <p:txBody>
          <a:bodyPr>
            <a:normAutofit/>
          </a:bodyPr>
          <a:lstStyle/>
          <a:p>
            <a:r>
              <a:rPr lang="en-US" dirty="0"/>
              <a:t>When a process arrives and needs memory, the system searches the set for a hole that is large enough for this process. </a:t>
            </a:r>
          </a:p>
          <a:p>
            <a:r>
              <a:rPr lang="en-US" dirty="0"/>
              <a:t>If the hole is too large, it is split into two parts. One part is allocated to the arriving process; the other is returned to the set of holes.</a:t>
            </a:r>
          </a:p>
          <a:p>
            <a:r>
              <a:rPr lang="en-US" dirty="0"/>
              <a:t> When a process terminates, it releases its block of memory, which is then placed back in the set of holes. </a:t>
            </a:r>
          </a:p>
          <a:p>
            <a:r>
              <a:rPr lang="en-US" dirty="0"/>
              <a:t>If the new hole is adjacent to other holes, these adjacent holes are merged to form one larger hole.</a:t>
            </a:r>
            <a:endParaRPr lang="en-IN" dirty="0"/>
          </a:p>
        </p:txBody>
      </p:sp>
    </p:spTree>
    <p:extLst>
      <p:ext uri="{BB962C8B-B14F-4D97-AF65-F5344CB8AC3E}">
        <p14:creationId xmlns:p14="http://schemas.microsoft.com/office/powerpoint/2010/main" val="4079972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875C4-22A9-50A8-AC24-EABFEF6CB113}"/>
              </a:ext>
            </a:extLst>
          </p:cNvPr>
          <p:cNvSpPr>
            <a:spLocks noGrp="1"/>
          </p:cNvSpPr>
          <p:nvPr>
            <p:ph type="title"/>
          </p:nvPr>
        </p:nvSpPr>
        <p:spPr/>
        <p:txBody>
          <a:bodyPr/>
          <a:lstStyle/>
          <a:p>
            <a:pPr algn="ctr"/>
            <a:r>
              <a:rPr lang="en-IN" b="1" dirty="0">
                <a:solidFill>
                  <a:srgbClr val="FF0000"/>
                </a:solidFill>
              </a:rPr>
              <a:t>Algorithm for Memory allocation</a:t>
            </a:r>
          </a:p>
        </p:txBody>
      </p:sp>
      <p:sp>
        <p:nvSpPr>
          <p:cNvPr id="3" name="Content Placeholder 2">
            <a:extLst>
              <a:ext uri="{FF2B5EF4-FFF2-40B4-BE49-F238E27FC236}">
                <a16:creationId xmlns:a16="http://schemas.microsoft.com/office/drawing/2014/main" xmlns="" id="{39697504-B53D-188B-C177-3F2FBDAAF954}"/>
              </a:ext>
            </a:extLst>
          </p:cNvPr>
          <p:cNvSpPr>
            <a:spLocks noGrp="1"/>
          </p:cNvSpPr>
          <p:nvPr>
            <p:ph idx="1"/>
          </p:nvPr>
        </p:nvSpPr>
        <p:spPr/>
        <p:txBody>
          <a:bodyPr>
            <a:normAutofit lnSpcReduction="10000"/>
          </a:bodyPr>
          <a:lstStyle/>
          <a:p>
            <a:r>
              <a:rPr lang="en-IN" b="1" dirty="0"/>
              <a:t>First-fit: </a:t>
            </a:r>
            <a:r>
              <a:rPr lang="en-US" dirty="0"/>
              <a:t>Allocate the first hole that is big enough. Searching can start either at the beginning of the set of holes or at the location where the previous first-fit search ended. We can stop searching as soon as we find a free hole that is large enough.</a:t>
            </a:r>
            <a:endParaRPr lang="en-IN" dirty="0"/>
          </a:p>
          <a:p>
            <a:r>
              <a:rPr lang="en-IN" dirty="0"/>
              <a:t> </a:t>
            </a:r>
            <a:r>
              <a:rPr lang="en-IN" b="1" dirty="0"/>
              <a:t>Best-fit</a:t>
            </a:r>
            <a:r>
              <a:rPr lang="en-IN" dirty="0"/>
              <a:t> : </a:t>
            </a:r>
            <a:r>
              <a:rPr lang="en-US" dirty="0"/>
              <a:t>Allocate the smallest hole that is big enough. We must search the entire list, unless the list is ordered by size. This strategy produces the smallest leftover hole.</a:t>
            </a:r>
            <a:endParaRPr lang="en-IN" dirty="0"/>
          </a:p>
          <a:p>
            <a:r>
              <a:rPr lang="en-IN" b="1" dirty="0"/>
              <a:t>Worst-fit : </a:t>
            </a:r>
            <a:r>
              <a:rPr lang="en-US" dirty="0"/>
              <a:t>Allocate the largest hole. Again, we must search the entire list, unless it is sorted by size. This strategy produces the largest leftover hole, which may be more useful than the smaller leftover hole from a best-fit approach.</a:t>
            </a:r>
            <a:endParaRPr lang="en-IN" dirty="0"/>
          </a:p>
        </p:txBody>
      </p:sp>
    </p:spTree>
    <p:extLst>
      <p:ext uri="{BB962C8B-B14F-4D97-AF65-F5344CB8AC3E}">
        <p14:creationId xmlns:p14="http://schemas.microsoft.com/office/powerpoint/2010/main" val="1810111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2823EF-6E51-075F-079F-20713D8F0E81}"/>
              </a:ext>
            </a:extLst>
          </p:cNvPr>
          <p:cNvSpPr>
            <a:spLocks noGrp="1"/>
          </p:cNvSpPr>
          <p:nvPr>
            <p:ph type="title"/>
          </p:nvPr>
        </p:nvSpPr>
        <p:spPr/>
        <p:txBody>
          <a:bodyPr/>
          <a:lstStyle/>
          <a:p>
            <a:pPr algn="ctr"/>
            <a:r>
              <a:rPr lang="en-IN" b="1" dirty="0">
                <a:solidFill>
                  <a:srgbClr val="FF0000"/>
                </a:solidFill>
              </a:rPr>
              <a:t>Example –First Fit </a:t>
            </a:r>
          </a:p>
        </p:txBody>
      </p:sp>
      <p:pic>
        <p:nvPicPr>
          <p:cNvPr id="5" name="Content Placeholder 4">
            <a:extLst>
              <a:ext uri="{FF2B5EF4-FFF2-40B4-BE49-F238E27FC236}">
                <a16:creationId xmlns:a16="http://schemas.microsoft.com/office/drawing/2014/main" xmlns="" id="{D2B1BDF3-D050-261A-8DD8-381C3CB9430D}"/>
              </a:ext>
            </a:extLst>
          </p:cNvPr>
          <p:cNvPicPr>
            <a:picLocks noGrp="1" noChangeAspect="1"/>
          </p:cNvPicPr>
          <p:nvPr>
            <p:ph idx="1"/>
          </p:nvPr>
        </p:nvPicPr>
        <p:blipFill>
          <a:blip r:embed="rId2"/>
          <a:stretch>
            <a:fillRect/>
          </a:stretch>
        </p:blipFill>
        <p:spPr>
          <a:xfrm>
            <a:off x="838200" y="1690688"/>
            <a:ext cx="10347251" cy="3101221"/>
          </a:xfrm>
        </p:spPr>
      </p:pic>
    </p:spTree>
    <p:extLst>
      <p:ext uri="{BB962C8B-B14F-4D97-AF65-F5344CB8AC3E}">
        <p14:creationId xmlns:p14="http://schemas.microsoft.com/office/powerpoint/2010/main" val="341491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425E4-64B0-21EB-BAC2-183794BFB0F7}"/>
              </a:ext>
            </a:extLst>
          </p:cNvPr>
          <p:cNvSpPr>
            <a:spLocks noGrp="1"/>
          </p:cNvSpPr>
          <p:nvPr>
            <p:ph type="title"/>
          </p:nvPr>
        </p:nvSpPr>
        <p:spPr/>
        <p:txBody>
          <a:bodyPr/>
          <a:lstStyle/>
          <a:p>
            <a:pPr algn="ctr"/>
            <a:r>
              <a:rPr lang="en-IN" b="1" dirty="0">
                <a:solidFill>
                  <a:srgbClr val="FF0000"/>
                </a:solidFill>
              </a:rPr>
              <a:t>Solution</a:t>
            </a:r>
            <a:br>
              <a:rPr lang="en-IN" b="1" dirty="0">
                <a:solidFill>
                  <a:srgbClr val="FF0000"/>
                </a:solidFill>
              </a:rPr>
            </a:br>
            <a:r>
              <a:rPr lang="en-IN" b="1" dirty="0">
                <a:solidFill>
                  <a:srgbClr val="FF0000"/>
                </a:solidFill>
              </a:rPr>
              <a:t>(First Fit)</a:t>
            </a:r>
          </a:p>
        </p:txBody>
      </p:sp>
      <p:pic>
        <p:nvPicPr>
          <p:cNvPr id="5" name="Content Placeholder 4">
            <a:extLst>
              <a:ext uri="{FF2B5EF4-FFF2-40B4-BE49-F238E27FC236}">
                <a16:creationId xmlns:a16="http://schemas.microsoft.com/office/drawing/2014/main" xmlns="" id="{F454AA9F-F538-20CB-E17C-4D34D4B0C825}"/>
              </a:ext>
            </a:extLst>
          </p:cNvPr>
          <p:cNvPicPr>
            <a:picLocks noGrp="1" noChangeAspect="1"/>
          </p:cNvPicPr>
          <p:nvPr>
            <p:ph idx="1"/>
          </p:nvPr>
        </p:nvPicPr>
        <p:blipFill>
          <a:blip r:embed="rId2"/>
          <a:stretch>
            <a:fillRect/>
          </a:stretch>
        </p:blipFill>
        <p:spPr>
          <a:xfrm>
            <a:off x="1754372" y="2158409"/>
            <a:ext cx="8346558" cy="3103425"/>
          </a:xfrm>
        </p:spPr>
      </p:pic>
    </p:spTree>
    <p:extLst>
      <p:ext uri="{BB962C8B-B14F-4D97-AF65-F5344CB8AC3E}">
        <p14:creationId xmlns:p14="http://schemas.microsoft.com/office/powerpoint/2010/main" val="192516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BF80EC4-A54A-6B56-F388-8AED4D4FC20E}"/>
              </a:ext>
            </a:extLst>
          </p:cNvPr>
          <p:cNvSpPr>
            <a:spLocks noGrp="1"/>
          </p:cNvSpPr>
          <p:nvPr>
            <p:ph type="title"/>
          </p:nvPr>
        </p:nvSpPr>
        <p:spPr/>
        <p:txBody>
          <a:bodyPr/>
          <a:lstStyle/>
          <a:p>
            <a:pPr algn="ctr"/>
            <a:r>
              <a:rPr lang="en-IN" b="1" dirty="0">
                <a:solidFill>
                  <a:srgbClr val="FF0000"/>
                </a:solidFill>
              </a:rPr>
              <a:t>Operating System</a:t>
            </a:r>
          </a:p>
        </p:txBody>
      </p:sp>
      <p:sp>
        <p:nvSpPr>
          <p:cNvPr id="4" name="Content Placeholder 3">
            <a:extLst>
              <a:ext uri="{FF2B5EF4-FFF2-40B4-BE49-F238E27FC236}">
                <a16:creationId xmlns:a16="http://schemas.microsoft.com/office/drawing/2014/main" xmlns="" id="{4EC7ACD3-0A18-F3E8-9C3B-5EA90AACBDB5}"/>
              </a:ext>
            </a:extLst>
          </p:cNvPr>
          <p:cNvSpPr>
            <a:spLocks noGrp="1"/>
          </p:cNvSpPr>
          <p:nvPr>
            <p:ph idx="1"/>
          </p:nvPr>
        </p:nvSpPr>
        <p:spPr/>
        <p:txBody>
          <a:bodyPr>
            <a:normAutofit/>
          </a:bodyPr>
          <a:lstStyle/>
          <a:p>
            <a:r>
              <a:rPr lang="en-US" dirty="0"/>
              <a:t>An operating system is software that manages a computer’s hardware. </a:t>
            </a:r>
          </a:p>
          <a:p>
            <a:r>
              <a:rPr lang="en-US" dirty="0"/>
              <a:t>It also provides a basis for application programs and acts as an intermediary between the computer user and the computer hardware. </a:t>
            </a:r>
          </a:p>
          <a:p>
            <a:r>
              <a:rPr lang="en-US" dirty="0"/>
              <a:t>A computer system can be divided roughly into four components: </a:t>
            </a:r>
          </a:p>
          <a:p>
            <a:pPr marL="914400" lvl="1" indent="-457200">
              <a:buFont typeface="+mj-lt"/>
              <a:buAutoNum type="arabicPeriod"/>
            </a:pPr>
            <a:r>
              <a:rPr lang="en-US" dirty="0"/>
              <a:t>Hardware,</a:t>
            </a:r>
          </a:p>
          <a:p>
            <a:pPr marL="914400" lvl="1" indent="-457200">
              <a:buFont typeface="+mj-lt"/>
              <a:buAutoNum type="arabicPeriod"/>
            </a:pPr>
            <a:r>
              <a:rPr lang="en-US" dirty="0"/>
              <a:t>Operating system</a:t>
            </a:r>
          </a:p>
          <a:p>
            <a:pPr marL="914400" lvl="1" indent="-457200">
              <a:buFont typeface="+mj-lt"/>
              <a:buAutoNum type="arabicPeriod"/>
            </a:pPr>
            <a:r>
              <a:rPr lang="en-US" dirty="0"/>
              <a:t>Application programs</a:t>
            </a:r>
          </a:p>
          <a:p>
            <a:pPr marL="914400" lvl="1" indent="-457200">
              <a:buFont typeface="+mj-lt"/>
              <a:buAutoNum type="arabicPeriod"/>
            </a:pPr>
            <a:r>
              <a:rPr lang="en-US" dirty="0"/>
              <a:t>User </a:t>
            </a:r>
            <a:endParaRPr lang="en-IN" dirty="0"/>
          </a:p>
        </p:txBody>
      </p:sp>
    </p:spTree>
    <p:extLst>
      <p:ext uri="{BB962C8B-B14F-4D97-AF65-F5344CB8AC3E}">
        <p14:creationId xmlns:p14="http://schemas.microsoft.com/office/powerpoint/2010/main" val="583731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1F39A-8B9C-97CC-9EEA-FACE8ACFA575}"/>
              </a:ext>
            </a:extLst>
          </p:cNvPr>
          <p:cNvSpPr>
            <a:spLocks noGrp="1"/>
          </p:cNvSpPr>
          <p:nvPr>
            <p:ph type="title"/>
          </p:nvPr>
        </p:nvSpPr>
        <p:spPr/>
        <p:txBody>
          <a:bodyPr/>
          <a:lstStyle/>
          <a:p>
            <a:pPr algn="ctr"/>
            <a:r>
              <a:rPr lang="en-IN" b="1" dirty="0">
                <a:solidFill>
                  <a:srgbClr val="FF0000"/>
                </a:solidFill>
              </a:rPr>
              <a:t>Example – Worst Fit</a:t>
            </a:r>
            <a:endParaRPr lang="en-IN" dirty="0"/>
          </a:p>
        </p:txBody>
      </p:sp>
      <p:pic>
        <p:nvPicPr>
          <p:cNvPr id="5" name="Content Placeholder 4">
            <a:extLst>
              <a:ext uri="{FF2B5EF4-FFF2-40B4-BE49-F238E27FC236}">
                <a16:creationId xmlns:a16="http://schemas.microsoft.com/office/drawing/2014/main" xmlns="" id="{528243FD-8FAB-33A8-455E-3893241B71E4}"/>
              </a:ext>
            </a:extLst>
          </p:cNvPr>
          <p:cNvPicPr>
            <a:picLocks noGrp="1" noChangeAspect="1"/>
          </p:cNvPicPr>
          <p:nvPr>
            <p:ph idx="1"/>
          </p:nvPr>
        </p:nvPicPr>
        <p:blipFill>
          <a:blip r:embed="rId2"/>
          <a:stretch>
            <a:fillRect/>
          </a:stretch>
        </p:blipFill>
        <p:spPr>
          <a:xfrm>
            <a:off x="914400" y="2062716"/>
            <a:ext cx="10515600" cy="3306726"/>
          </a:xfrm>
        </p:spPr>
      </p:pic>
    </p:spTree>
    <p:extLst>
      <p:ext uri="{BB962C8B-B14F-4D97-AF65-F5344CB8AC3E}">
        <p14:creationId xmlns:p14="http://schemas.microsoft.com/office/powerpoint/2010/main" val="3537116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97A0D6-2621-24E4-9A0C-590812E42D3C}"/>
              </a:ext>
            </a:extLst>
          </p:cNvPr>
          <p:cNvSpPr>
            <a:spLocks noGrp="1"/>
          </p:cNvSpPr>
          <p:nvPr>
            <p:ph type="title"/>
          </p:nvPr>
        </p:nvSpPr>
        <p:spPr/>
        <p:txBody>
          <a:bodyPr/>
          <a:lstStyle/>
          <a:p>
            <a:pPr algn="ctr"/>
            <a:r>
              <a:rPr lang="en-IN" b="1" dirty="0">
                <a:solidFill>
                  <a:srgbClr val="FF0000"/>
                </a:solidFill>
              </a:rPr>
              <a:t>Solution- Worst Fit</a:t>
            </a:r>
          </a:p>
        </p:txBody>
      </p:sp>
      <p:sp>
        <p:nvSpPr>
          <p:cNvPr id="7" name="Content Placeholder 6">
            <a:extLst>
              <a:ext uri="{FF2B5EF4-FFF2-40B4-BE49-F238E27FC236}">
                <a16:creationId xmlns:a16="http://schemas.microsoft.com/office/drawing/2014/main" xmlns="" id="{29D091E7-80FD-89F2-4E47-9082231E13BD}"/>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xmlns="" id="{F47D9A76-7CF1-B821-CE7C-651829589D1F}"/>
              </a:ext>
            </a:extLst>
          </p:cNvPr>
          <p:cNvPicPr>
            <a:picLocks noChangeAspect="1"/>
          </p:cNvPicPr>
          <p:nvPr/>
        </p:nvPicPr>
        <p:blipFill>
          <a:blip r:embed="rId2"/>
          <a:stretch>
            <a:fillRect/>
          </a:stretch>
        </p:blipFill>
        <p:spPr>
          <a:xfrm>
            <a:off x="838200" y="1903228"/>
            <a:ext cx="9773093" cy="4061637"/>
          </a:xfrm>
          <a:prstGeom prst="rect">
            <a:avLst/>
          </a:prstGeom>
        </p:spPr>
      </p:pic>
    </p:spTree>
    <p:extLst>
      <p:ext uri="{BB962C8B-B14F-4D97-AF65-F5344CB8AC3E}">
        <p14:creationId xmlns:p14="http://schemas.microsoft.com/office/powerpoint/2010/main" val="3640344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BFCDEC-F0C0-E842-105F-3B53F0237095}"/>
              </a:ext>
            </a:extLst>
          </p:cNvPr>
          <p:cNvSpPr>
            <a:spLocks noGrp="1"/>
          </p:cNvSpPr>
          <p:nvPr>
            <p:ph type="title"/>
          </p:nvPr>
        </p:nvSpPr>
        <p:spPr/>
        <p:txBody>
          <a:bodyPr/>
          <a:lstStyle/>
          <a:p>
            <a:pPr algn="ctr"/>
            <a:r>
              <a:rPr lang="en-IN" b="1" dirty="0">
                <a:solidFill>
                  <a:srgbClr val="FF0000"/>
                </a:solidFill>
              </a:rPr>
              <a:t>Example – Best Fit</a:t>
            </a:r>
            <a:endParaRPr lang="en-IN" dirty="0"/>
          </a:p>
        </p:txBody>
      </p:sp>
      <p:pic>
        <p:nvPicPr>
          <p:cNvPr id="5" name="Content Placeholder 4">
            <a:extLst>
              <a:ext uri="{FF2B5EF4-FFF2-40B4-BE49-F238E27FC236}">
                <a16:creationId xmlns:a16="http://schemas.microsoft.com/office/drawing/2014/main" xmlns="" id="{D0E833B8-25FB-84BE-33D8-7F508355CB60}"/>
              </a:ext>
            </a:extLst>
          </p:cNvPr>
          <p:cNvPicPr>
            <a:picLocks noGrp="1" noChangeAspect="1"/>
          </p:cNvPicPr>
          <p:nvPr>
            <p:ph idx="1"/>
          </p:nvPr>
        </p:nvPicPr>
        <p:blipFill>
          <a:blip r:embed="rId2"/>
          <a:stretch>
            <a:fillRect/>
          </a:stretch>
        </p:blipFill>
        <p:spPr>
          <a:xfrm>
            <a:off x="595423" y="1435395"/>
            <a:ext cx="11270511" cy="2870791"/>
          </a:xfrm>
        </p:spPr>
      </p:pic>
    </p:spTree>
    <p:extLst>
      <p:ext uri="{BB962C8B-B14F-4D97-AF65-F5344CB8AC3E}">
        <p14:creationId xmlns:p14="http://schemas.microsoft.com/office/powerpoint/2010/main" val="3786921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FE682C-AAB4-5CDA-0D91-9A086FF07951}"/>
              </a:ext>
            </a:extLst>
          </p:cNvPr>
          <p:cNvSpPr>
            <a:spLocks noGrp="1"/>
          </p:cNvSpPr>
          <p:nvPr>
            <p:ph type="title"/>
          </p:nvPr>
        </p:nvSpPr>
        <p:spPr/>
        <p:txBody>
          <a:bodyPr/>
          <a:lstStyle/>
          <a:p>
            <a:pPr algn="ctr"/>
            <a:r>
              <a:rPr lang="en-IN" b="1" dirty="0">
                <a:solidFill>
                  <a:srgbClr val="FF0000"/>
                </a:solidFill>
              </a:rPr>
              <a:t>Solution- Best Fit</a:t>
            </a:r>
            <a:endParaRPr lang="en-IN" dirty="0"/>
          </a:p>
        </p:txBody>
      </p:sp>
      <p:pic>
        <p:nvPicPr>
          <p:cNvPr id="5" name="Content Placeholder 4">
            <a:extLst>
              <a:ext uri="{FF2B5EF4-FFF2-40B4-BE49-F238E27FC236}">
                <a16:creationId xmlns:a16="http://schemas.microsoft.com/office/drawing/2014/main" xmlns="" id="{552FA88C-FB03-0352-F60A-E4F5854AC01A}"/>
              </a:ext>
            </a:extLst>
          </p:cNvPr>
          <p:cNvPicPr>
            <a:picLocks noGrp="1" noChangeAspect="1"/>
          </p:cNvPicPr>
          <p:nvPr>
            <p:ph idx="1"/>
          </p:nvPr>
        </p:nvPicPr>
        <p:blipFill>
          <a:blip r:embed="rId2"/>
          <a:stretch>
            <a:fillRect/>
          </a:stretch>
        </p:blipFill>
        <p:spPr>
          <a:xfrm>
            <a:off x="1180214" y="1690688"/>
            <a:ext cx="9303488" cy="3668121"/>
          </a:xfrm>
        </p:spPr>
      </p:pic>
    </p:spTree>
    <p:extLst>
      <p:ext uri="{BB962C8B-B14F-4D97-AF65-F5344CB8AC3E}">
        <p14:creationId xmlns:p14="http://schemas.microsoft.com/office/powerpoint/2010/main" val="3197997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E260D8-C2D2-6BF1-E43B-F84D780D5696}"/>
              </a:ext>
            </a:extLst>
          </p:cNvPr>
          <p:cNvSpPr>
            <a:spLocks noGrp="1"/>
          </p:cNvSpPr>
          <p:nvPr>
            <p:ph type="title"/>
          </p:nvPr>
        </p:nvSpPr>
        <p:spPr/>
        <p:txBody>
          <a:bodyPr/>
          <a:lstStyle/>
          <a:p>
            <a:pPr algn="ctr"/>
            <a:r>
              <a:rPr lang="en-IN" b="1" dirty="0">
                <a:solidFill>
                  <a:srgbClr val="FF0000"/>
                </a:solidFill>
              </a:rPr>
              <a:t>Example – Next Fit</a:t>
            </a:r>
            <a:endParaRPr lang="en-IN" dirty="0"/>
          </a:p>
        </p:txBody>
      </p:sp>
      <p:pic>
        <p:nvPicPr>
          <p:cNvPr id="5" name="Content Placeholder 4">
            <a:extLst>
              <a:ext uri="{FF2B5EF4-FFF2-40B4-BE49-F238E27FC236}">
                <a16:creationId xmlns:a16="http://schemas.microsoft.com/office/drawing/2014/main" xmlns="" id="{605FF4DF-293D-8FE5-24FC-D831AF54EC9D}"/>
              </a:ext>
            </a:extLst>
          </p:cNvPr>
          <p:cNvPicPr>
            <a:picLocks noGrp="1" noChangeAspect="1"/>
          </p:cNvPicPr>
          <p:nvPr>
            <p:ph idx="1"/>
          </p:nvPr>
        </p:nvPicPr>
        <p:blipFill>
          <a:blip r:embed="rId2"/>
          <a:stretch>
            <a:fillRect/>
          </a:stretch>
        </p:blipFill>
        <p:spPr>
          <a:xfrm>
            <a:off x="1233378" y="1403498"/>
            <a:ext cx="9633096" cy="2764465"/>
          </a:xfrm>
        </p:spPr>
      </p:pic>
    </p:spTree>
    <p:extLst>
      <p:ext uri="{BB962C8B-B14F-4D97-AF65-F5344CB8AC3E}">
        <p14:creationId xmlns:p14="http://schemas.microsoft.com/office/powerpoint/2010/main" val="553756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ECCF1-366F-9E7C-6E81-992F3D608679}"/>
              </a:ext>
            </a:extLst>
          </p:cNvPr>
          <p:cNvSpPr>
            <a:spLocks noGrp="1"/>
          </p:cNvSpPr>
          <p:nvPr>
            <p:ph type="title"/>
          </p:nvPr>
        </p:nvSpPr>
        <p:spPr/>
        <p:txBody>
          <a:bodyPr/>
          <a:lstStyle/>
          <a:p>
            <a:pPr algn="ctr"/>
            <a:r>
              <a:rPr lang="en-IN" b="1" dirty="0">
                <a:solidFill>
                  <a:srgbClr val="FF0000"/>
                </a:solidFill>
              </a:rPr>
              <a:t>Solution- Next Fit</a:t>
            </a:r>
            <a:endParaRPr lang="en-IN" dirty="0"/>
          </a:p>
        </p:txBody>
      </p:sp>
      <p:pic>
        <p:nvPicPr>
          <p:cNvPr id="5" name="Content Placeholder 4">
            <a:extLst>
              <a:ext uri="{FF2B5EF4-FFF2-40B4-BE49-F238E27FC236}">
                <a16:creationId xmlns:a16="http://schemas.microsoft.com/office/drawing/2014/main" xmlns="" id="{E2952B09-BB70-1BF9-B1C9-DD300773F6E1}"/>
              </a:ext>
            </a:extLst>
          </p:cNvPr>
          <p:cNvPicPr>
            <a:picLocks noGrp="1" noChangeAspect="1"/>
          </p:cNvPicPr>
          <p:nvPr>
            <p:ph idx="1"/>
          </p:nvPr>
        </p:nvPicPr>
        <p:blipFill>
          <a:blip r:embed="rId2"/>
          <a:stretch>
            <a:fillRect/>
          </a:stretch>
        </p:blipFill>
        <p:spPr>
          <a:xfrm>
            <a:off x="1244008" y="1360967"/>
            <a:ext cx="9760689" cy="4231759"/>
          </a:xfrm>
        </p:spPr>
      </p:pic>
    </p:spTree>
    <p:extLst>
      <p:ext uri="{BB962C8B-B14F-4D97-AF65-F5344CB8AC3E}">
        <p14:creationId xmlns:p14="http://schemas.microsoft.com/office/powerpoint/2010/main" val="3500956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0AD3EA-ECF9-D669-8F41-C51667371E1B}"/>
              </a:ext>
            </a:extLst>
          </p:cNvPr>
          <p:cNvSpPr>
            <a:spLocks noGrp="1"/>
          </p:cNvSpPr>
          <p:nvPr>
            <p:ph type="title"/>
          </p:nvPr>
        </p:nvSpPr>
        <p:spPr/>
        <p:txBody>
          <a:bodyPr/>
          <a:lstStyle/>
          <a:p>
            <a:pPr algn="ctr"/>
            <a:r>
              <a:rPr lang="en-IN" b="1" dirty="0">
                <a:solidFill>
                  <a:srgbClr val="FF0000"/>
                </a:solidFill>
              </a:rPr>
              <a:t>Fragmentation</a:t>
            </a:r>
          </a:p>
        </p:txBody>
      </p:sp>
      <p:sp>
        <p:nvSpPr>
          <p:cNvPr id="3" name="Content Placeholder 2">
            <a:extLst>
              <a:ext uri="{FF2B5EF4-FFF2-40B4-BE49-F238E27FC236}">
                <a16:creationId xmlns:a16="http://schemas.microsoft.com/office/drawing/2014/main" xmlns="" id="{9A689EC3-C682-9617-68A6-66D77DA342BD}"/>
              </a:ext>
            </a:extLst>
          </p:cNvPr>
          <p:cNvSpPr>
            <a:spLocks noGrp="1"/>
          </p:cNvSpPr>
          <p:nvPr>
            <p:ph idx="1"/>
          </p:nvPr>
        </p:nvSpPr>
        <p:spPr/>
        <p:txBody>
          <a:bodyPr>
            <a:normAutofit/>
          </a:bodyPr>
          <a:lstStyle/>
          <a:p>
            <a:r>
              <a:rPr lang="en-US" dirty="0"/>
              <a:t>Fragmentation refers to an unwanted problem that occurs in the OS in which a process is unloaded and loaded from memory, and the free memory space gets fragmented. </a:t>
            </a:r>
          </a:p>
          <a:p>
            <a:r>
              <a:rPr lang="en-US" dirty="0"/>
              <a:t>The processes can not be assigned to the memory blocks because of their small size. Thus the memory blocks always stay unused.</a:t>
            </a:r>
          </a:p>
          <a:p>
            <a:r>
              <a:rPr lang="en-US" dirty="0"/>
              <a:t>The implications of the process of fragmentation depend entirely on the specific allocation of storage space schemes in the operation along with the particular fragmentation types. In some instances, fragmentation leads to some unused storage capacity.</a:t>
            </a:r>
            <a:endParaRPr lang="en-IN" dirty="0"/>
          </a:p>
        </p:txBody>
      </p:sp>
    </p:spTree>
    <p:extLst>
      <p:ext uri="{BB962C8B-B14F-4D97-AF65-F5344CB8AC3E}">
        <p14:creationId xmlns:p14="http://schemas.microsoft.com/office/powerpoint/2010/main" val="2963937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47365-5F5C-1F77-1E9E-AB3F9065F538}"/>
              </a:ext>
            </a:extLst>
          </p:cNvPr>
          <p:cNvSpPr>
            <a:spLocks noGrp="1"/>
          </p:cNvSpPr>
          <p:nvPr>
            <p:ph type="title"/>
          </p:nvPr>
        </p:nvSpPr>
        <p:spPr/>
        <p:txBody>
          <a:bodyPr/>
          <a:lstStyle/>
          <a:p>
            <a:pPr algn="ctr"/>
            <a:r>
              <a:rPr lang="en-IN" b="1" dirty="0">
                <a:solidFill>
                  <a:srgbClr val="FF0000"/>
                </a:solidFill>
              </a:rPr>
              <a:t>Types of Fragmentation</a:t>
            </a:r>
          </a:p>
        </p:txBody>
      </p:sp>
      <p:sp>
        <p:nvSpPr>
          <p:cNvPr id="3" name="Content Placeholder 2">
            <a:extLst>
              <a:ext uri="{FF2B5EF4-FFF2-40B4-BE49-F238E27FC236}">
                <a16:creationId xmlns:a16="http://schemas.microsoft.com/office/drawing/2014/main" xmlns="" id="{1396E136-A312-0EDB-D0FE-54B1F76D68D5}"/>
              </a:ext>
            </a:extLst>
          </p:cNvPr>
          <p:cNvSpPr>
            <a:spLocks noGrp="1"/>
          </p:cNvSpPr>
          <p:nvPr>
            <p:ph idx="1"/>
          </p:nvPr>
        </p:nvSpPr>
        <p:spPr>
          <a:xfrm>
            <a:off x="838200" y="1499191"/>
            <a:ext cx="10515600" cy="4805916"/>
          </a:xfrm>
        </p:spPr>
        <p:txBody>
          <a:bodyPr>
            <a:normAutofit lnSpcReduction="10000"/>
          </a:bodyPr>
          <a:lstStyle/>
          <a:p>
            <a:pPr>
              <a:buFont typeface="Arial" panose="020B0604020202020204" pitchFamily="34" charset="0"/>
              <a:buChar char="•"/>
            </a:pPr>
            <a:r>
              <a:rPr lang="en-IN" b="1" dirty="0">
                <a:solidFill>
                  <a:srgbClr val="FF0000"/>
                </a:solidFill>
              </a:rPr>
              <a:t>External Fragmentation :</a:t>
            </a:r>
            <a:r>
              <a:rPr lang="en-IN" dirty="0"/>
              <a:t> </a:t>
            </a:r>
            <a:r>
              <a:rPr lang="en-US" dirty="0"/>
              <a:t>The total memory space is sufficient to satisfy a given request or reside any process in it. Yet it isn’t contiguous; thus, it can’t be used. It is what leads to external fragmentation, and it can be reduced using compaction or by shuffling the memory contents in order to place together all the free memory into a single large block. In order to make the compaction feasible, relocation must be dynamic.</a:t>
            </a:r>
            <a:endParaRPr lang="en-IN" dirty="0"/>
          </a:p>
          <a:p>
            <a:pPr>
              <a:buFont typeface="Arial" panose="020B0604020202020204" pitchFamily="34" charset="0"/>
              <a:buChar char="•"/>
            </a:pPr>
            <a:r>
              <a:rPr lang="en-IN" b="1" dirty="0">
                <a:solidFill>
                  <a:srgbClr val="FF0000"/>
                </a:solidFill>
              </a:rPr>
              <a:t>Internal Fragmentation :</a:t>
            </a:r>
            <a:r>
              <a:rPr lang="en-US" dirty="0"/>
              <a:t>Whenever a memory block gets allocated with a process, and in case the process happens to be smaller than the total amount of requested memory, a free space is ultimately created in this memory block. And due to this, the memory block’s free space is unused. This is what causes internal fragmentation.</a:t>
            </a:r>
            <a:endParaRPr lang="en-IN" dirty="0"/>
          </a:p>
          <a:p>
            <a:pPr marL="0" indent="0">
              <a:buNone/>
            </a:pPr>
            <a:endParaRPr lang="en-IN" dirty="0"/>
          </a:p>
        </p:txBody>
      </p:sp>
    </p:spTree>
    <p:extLst>
      <p:ext uri="{BB962C8B-B14F-4D97-AF65-F5344CB8AC3E}">
        <p14:creationId xmlns:p14="http://schemas.microsoft.com/office/powerpoint/2010/main" val="498198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040B0D-2DF4-B1FE-2647-494510FFAAC8}"/>
              </a:ext>
            </a:extLst>
          </p:cNvPr>
          <p:cNvSpPr>
            <a:spLocks noGrp="1"/>
          </p:cNvSpPr>
          <p:nvPr>
            <p:ph type="title"/>
          </p:nvPr>
        </p:nvSpPr>
        <p:spPr>
          <a:xfrm>
            <a:off x="838200" y="365126"/>
            <a:ext cx="10515600" cy="644968"/>
          </a:xfrm>
        </p:spPr>
        <p:txBody>
          <a:bodyPr>
            <a:normAutofit fontScale="90000"/>
          </a:bodyPr>
          <a:lstStyle/>
          <a:p>
            <a:pPr algn="ctr"/>
            <a:r>
              <a:rPr lang="en-IN" b="1" dirty="0">
                <a:solidFill>
                  <a:srgbClr val="FF0000"/>
                </a:solidFill>
              </a:rPr>
              <a:t>Paging</a:t>
            </a:r>
          </a:p>
        </p:txBody>
      </p:sp>
      <p:sp>
        <p:nvSpPr>
          <p:cNvPr id="3" name="Content Placeholder 2">
            <a:extLst>
              <a:ext uri="{FF2B5EF4-FFF2-40B4-BE49-F238E27FC236}">
                <a16:creationId xmlns:a16="http://schemas.microsoft.com/office/drawing/2014/main" xmlns="" id="{7B90B288-7C89-985E-9F42-9A86CF599E10}"/>
              </a:ext>
            </a:extLst>
          </p:cNvPr>
          <p:cNvSpPr>
            <a:spLocks noGrp="1"/>
          </p:cNvSpPr>
          <p:nvPr>
            <p:ph idx="1"/>
          </p:nvPr>
        </p:nvSpPr>
        <p:spPr>
          <a:xfrm>
            <a:off x="838200" y="1010094"/>
            <a:ext cx="10515600" cy="5166869"/>
          </a:xfrm>
        </p:spPr>
        <p:txBody>
          <a:bodyPr>
            <a:normAutofit/>
          </a:bodyPr>
          <a:lstStyle/>
          <a:p>
            <a:r>
              <a:rPr lang="en-US" dirty="0"/>
              <a:t>Paging is a storage mechanism used in OS to retrieve processes from secondary storage to the main memory as pages. The primary concept behind paging is to break each process into individual pages. Thus the primary memory would also be separated into frames.</a:t>
            </a:r>
          </a:p>
          <a:p>
            <a:r>
              <a:rPr lang="en-US" dirty="0"/>
              <a:t>One page of the process must be saved in one of the given memory frames. These pages can be stored in various memory locations, but finding contiguous frames/holes is always the main goal. Process pages are usually only brought into the main memory when they are needed; else, they are stored in the secondary storage.</a:t>
            </a:r>
          </a:p>
          <a:p>
            <a:r>
              <a:rPr lang="en-US" dirty="0"/>
              <a:t>The frame sizes may vary depending on the OS. Each frame must be of the same size. Since the pages present in paging are mapped on to the frames, the page size should be similar to the frame size.</a:t>
            </a:r>
            <a:endParaRPr lang="en-IN" dirty="0"/>
          </a:p>
        </p:txBody>
      </p:sp>
    </p:spTree>
    <p:extLst>
      <p:ext uri="{BB962C8B-B14F-4D97-AF65-F5344CB8AC3E}">
        <p14:creationId xmlns:p14="http://schemas.microsoft.com/office/powerpoint/2010/main" val="2357274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9CA24-6375-3006-9294-1489290A50E0}"/>
              </a:ext>
            </a:extLst>
          </p:cNvPr>
          <p:cNvSpPr>
            <a:spLocks noGrp="1"/>
          </p:cNvSpPr>
          <p:nvPr>
            <p:ph type="title"/>
          </p:nvPr>
        </p:nvSpPr>
        <p:spPr/>
        <p:txBody>
          <a:bodyPr/>
          <a:lstStyle/>
          <a:p>
            <a:pPr algn="ctr"/>
            <a:r>
              <a:rPr lang="en-IN" b="1" dirty="0">
                <a:solidFill>
                  <a:srgbClr val="FF0000"/>
                </a:solidFill>
              </a:rPr>
              <a:t>Page and page frame</a:t>
            </a:r>
          </a:p>
        </p:txBody>
      </p:sp>
      <p:pic>
        <p:nvPicPr>
          <p:cNvPr id="5" name="Content Placeholder 4">
            <a:extLst>
              <a:ext uri="{FF2B5EF4-FFF2-40B4-BE49-F238E27FC236}">
                <a16:creationId xmlns:a16="http://schemas.microsoft.com/office/drawing/2014/main" xmlns="" id="{A913DC64-DD28-06FA-FCAC-8A933889AE1D}"/>
              </a:ext>
            </a:extLst>
          </p:cNvPr>
          <p:cNvPicPr>
            <a:picLocks noGrp="1" noChangeAspect="1"/>
          </p:cNvPicPr>
          <p:nvPr>
            <p:ph idx="1"/>
          </p:nvPr>
        </p:nvPicPr>
        <p:blipFill>
          <a:blip r:embed="rId2"/>
          <a:stretch>
            <a:fillRect/>
          </a:stretch>
        </p:blipFill>
        <p:spPr>
          <a:xfrm>
            <a:off x="2775098" y="1690688"/>
            <a:ext cx="6741042" cy="3869611"/>
          </a:xfrm>
        </p:spPr>
      </p:pic>
    </p:spTree>
    <p:extLst>
      <p:ext uri="{BB962C8B-B14F-4D97-AF65-F5344CB8AC3E}">
        <p14:creationId xmlns:p14="http://schemas.microsoft.com/office/powerpoint/2010/main" val="141242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AD2987-68DA-8BDF-D5DE-7D1FD6630FBB}"/>
              </a:ext>
            </a:extLst>
          </p:cNvPr>
          <p:cNvSpPr>
            <a:spLocks noGrp="1"/>
          </p:cNvSpPr>
          <p:nvPr>
            <p:ph type="title"/>
          </p:nvPr>
        </p:nvSpPr>
        <p:spPr/>
        <p:txBody>
          <a:bodyPr/>
          <a:lstStyle/>
          <a:p>
            <a:pPr algn="ctr"/>
            <a:r>
              <a:rPr lang="en-IN" b="1" dirty="0">
                <a:solidFill>
                  <a:srgbClr val="FF0000"/>
                </a:solidFill>
              </a:rPr>
              <a:t>Operating System</a:t>
            </a:r>
            <a:endParaRPr lang="en-IN" dirty="0"/>
          </a:p>
        </p:txBody>
      </p:sp>
      <p:pic>
        <p:nvPicPr>
          <p:cNvPr id="5" name="Content Placeholder 4">
            <a:extLst>
              <a:ext uri="{FF2B5EF4-FFF2-40B4-BE49-F238E27FC236}">
                <a16:creationId xmlns:a16="http://schemas.microsoft.com/office/drawing/2014/main" xmlns="" id="{11107946-87C5-4525-E543-5C87373A91AD}"/>
              </a:ext>
            </a:extLst>
          </p:cNvPr>
          <p:cNvPicPr>
            <a:picLocks noGrp="1" noChangeAspect="1"/>
          </p:cNvPicPr>
          <p:nvPr>
            <p:ph idx="1"/>
          </p:nvPr>
        </p:nvPicPr>
        <p:blipFill>
          <a:blip r:embed="rId2"/>
          <a:stretch>
            <a:fillRect/>
          </a:stretch>
        </p:blipFill>
        <p:spPr>
          <a:xfrm>
            <a:off x="2083981" y="1467293"/>
            <a:ext cx="7857461" cy="4423144"/>
          </a:xfrm>
        </p:spPr>
      </p:pic>
    </p:spTree>
    <p:extLst>
      <p:ext uri="{BB962C8B-B14F-4D97-AF65-F5344CB8AC3E}">
        <p14:creationId xmlns:p14="http://schemas.microsoft.com/office/powerpoint/2010/main" val="1811717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6D39DF-9A36-64D4-BCFB-2A2DF2BDF49B}"/>
              </a:ext>
            </a:extLst>
          </p:cNvPr>
          <p:cNvSpPr>
            <a:spLocks noGrp="1"/>
          </p:cNvSpPr>
          <p:nvPr>
            <p:ph type="title"/>
          </p:nvPr>
        </p:nvSpPr>
        <p:spPr/>
        <p:txBody>
          <a:bodyPr/>
          <a:lstStyle/>
          <a:p>
            <a:pPr algn="ctr"/>
            <a:r>
              <a:rPr lang="en-IN" b="1" dirty="0">
                <a:solidFill>
                  <a:srgbClr val="FF0000"/>
                </a:solidFill>
              </a:rPr>
              <a:t>Paging Example</a:t>
            </a:r>
          </a:p>
        </p:txBody>
      </p:sp>
      <p:pic>
        <p:nvPicPr>
          <p:cNvPr id="5" name="Content Placeholder 4">
            <a:extLst>
              <a:ext uri="{FF2B5EF4-FFF2-40B4-BE49-F238E27FC236}">
                <a16:creationId xmlns:a16="http://schemas.microsoft.com/office/drawing/2014/main" xmlns="" id="{62300570-D3D2-225D-3FDC-4145527A11B0}"/>
              </a:ext>
            </a:extLst>
          </p:cNvPr>
          <p:cNvPicPr>
            <a:picLocks noGrp="1" noChangeAspect="1"/>
          </p:cNvPicPr>
          <p:nvPr>
            <p:ph idx="1"/>
          </p:nvPr>
        </p:nvPicPr>
        <p:blipFill>
          <a:blip r:embed="rId2"/>
          <a:stretch>
            <a:fillRect/>
          </a:stretch>
        </p:blipFill>
        <p:spPr>
          <a:xfrm>
            <a:off x="2849527" y="1477926"/>
            <a:ext cx="5812946" cy="4699037"/>
          </a:xfrm>
        </p:spPr>
      </p:pic>
    </p:spTree>
    <p:extLst>
      <p:ext uri="{BB962C8B-B14F-4D97-AF65-F5344CB8AC3E}">
        <p14:creationId xmlns:p14="http://schemas.microsoft.com/office/powerpoint/2010/main" val="405940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BF0D21-3A61-14D6-4526-8ECDEFD8F13D}"/>
              </a:ext>
            </a:extLst>
          </p:cNvPr>
          <p:cNvSpPr>
            <a:spLocks noGrp="1"/>
          </p:cNvSpPr>
          <p:nvPr>
            <p:ph idx="1"/>
          </p:nvPr>
        </p:nvSpPr>
        <p:spPr>
          <a:xfrm>
            <a:off x="838200" y="531628"/>
            <a:ext cx="10515600" cy="5645335"/>
          </a:xfrm>
        </p:spPr>
        <p:txBody>
          <a:bodyPr>
            <a:normAutofit/>
          </a:bodyPr>
          <a:lstStyle/>
          <a:p>
            <a:r>
              <a:rPr lang="en-US" dirty="0"/>
              <a:t>Assuming that the main memory is 16 KB and the frame size is 1 KB, the main memory will be partitioned into a collection of 16 1 KB frames. P1, P2, P3, and P4 are the four processes in the system, each of which is 4 KB in size. Each process is separated into 1 KB pages, allowing one page to be saved in a single frame.</a:t>
            </a:r>
          </a:p>
          <a:p>
            <a:r>
              <a:rPr lang="en-US" dirty="0"/>
              <a:t>Consider the case when P2 and P4 are shifted to the waiting state after a period of time. Eight frames are now empty, allowing other pages to be loaded in their stead. Inside the ready queue is the process P5, which is 8 KB (8 pages) in size.</a:t>
            </a:r>
          </a:p>
          <a:p>
            <a:r>
              <a:rPr lang="en-US" dirty="0"/>
              <a:t>Given that we have 8 noncontiguous frames accessible in memory, paging allows us to store the process in many locations. As a result, we can load the process P5 page instead of P2 and P4.</a:t>
            </a:r>
            <a:endParaRPr lang="en-IN" dirty="0"/>
          </a:p>
        </p:txBody>
      </p:sp>
    </p:spTree>
    <p:extLst>
      <p:ext uri="{BB962C8B-B14F-4D97-AF65-F5344CB8AC3E}">
        <p14:creationId xmlns:p14="http://schemas.microsoft.com/office/powerpoint/2010/main" val="4172910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391A0D08-C075-E5F0-57EF-371D4323053C}"/>
              </a:ext>
            </a:extLst>
          </p:cNvPr>
          <p:cNvPicPr>
            <a:picLocks noGrp="1" noChangeAspect="1"/>
          </p:cNvPicPr>
          <p:nvPr>
            <p:ph idx="1"/>
          </p:nvPr>
        </p:nvPicPr>
        <p:blipFill>
          <a:blip r:embed="rId2"/>
          <a:stretch>
            <a:fillRect/>
          </a:stretch>
        </p:blipFill>
        <p:spPr>
          <a:xfrm>
            <a:off x="1903227" y="542260"/>
            <a:ext cx="7985051" cy="5295014"/>
          </a:xfrm>
        </p:spPr>
      </p:pic>
    </p:spTree>
    <p:extLst>
      <p:ext uri="{BB962C8B-B14F-4D97-AF65-F5344CB8AC3E}">
        <p14:creationId xmlns:p14="http://schemas.microsoft.com/office/powerpoint/2010/main" val="3825792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93B7B9-3C8F-1D58-3C6D-619773D9C437}"/>
              </a:ext>
            </a:extLst>
          </p:cNvPr>
          <p:cNvSpPr>
            <a:spLocks noGrp="1"/>
          </p:cNvSpPr>
          <p:nvPr>
            <p:ph idx="1"/>
          </p:nvPr>
        </p:nvSpPr>
        <p:spPr>
          <a:xfrm>
            <a:off x="838200" y="691116"/>
            <a:ext cx="10515600" cy="5485847"/>
          </a:xfrm>
        </p:spPr>
        <p:txBody>
          <a:bodyPr/>
          <a:lstStyle/>
          <a:p>
            <a:r>
              <a:rPr lang="en-US" dirty="0"/>
              <a:t>When a process is to be executed, its pages are loaded into any available memory frames from their source (a file system or the backing store). </a:t>
            </a:r>
          </a:p>
          <a:p>
            <a:r>
              <a:rPr lang="en-US" dirty="0"/>
              <a:t>The backing store is divided into fixed-sized blocks that are the same size as the memory frames or clusters of multiple frames.</a:t>
            </a:r>
          </a:p>
          <a:p>
            <a:r>
              <a:rPr lang="en-US" dirty="0"/>
              <a:t> The logical address space is now totally separate from the physical address space</a:t>
            </a:r>
          </a:p>
          <a:p>
            <a:r>
              <a:rPr lang="en-US" dirty="0"/>
              <a:t>Every address generated by the CPU is divided into two parts: a page number (p) and a page offset (d):</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xmlns="" id="{3F8DC16C-D7F8-BD1B-2B1A-E14A7719EA50}"/>
              </a:ext>
            </a:extLst>
          </p:cNvPr>
          <p:cNvPicPr>
            <a:picLocks noChangeAspect="1"/>
          </p:cNvPicPr>
          <p:nvPr/>
        </p:nvPicPr>
        <p:blipFill>
          <a:blip r:embed="rId2"/>
          <a:stretch>
            <a:fillRect/>
          </a:stretch>
        </p:blipFill>
        <p:spPr>
          <a:xfrm>
            <a:off x="3487480" y="4688958"/>
            <a:ext cx="5252484" cy="988828"/>
          </a:xfrm>
          <a:prstGeom prst="rect">
            <a:avLst/>
          </a:prstGeom>
        </p:spPr>
      </p:pic>
    </p:spTree>
    <p:extLst>
      <p:ext uri="{BB962C8B-B14F-4D97-AF65-F5344CB8AC3E}">
        <p14:creationId xmlns:p14="http://schemas.microsoft.com/office/powerpoint/2010/main" val="3293087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D7B1D8-95D2-5871-FCD2-934DB996D6AC}"/>
              </a:ext>
            </a:extLst>
          </p:cNvPr>
          <p:cNvSpPr>
            <a:spLocks noGrp="1"/>
          </p:cNvSpPr>
          <p:nvPr>
            <p:ph type="title"/>
          </p:nvPr>
        </p:nvSpPr>
        <p:spPr/>
        <p:txBody>
          <a:bodyPr/>
          <a:lstStyle/>
          <a:p>
            <a:pPr algn="ctr"/>
            <a:r>
              <a:rPr lang="en-IN" b="1" dirty="0">
                <a:solidFill>
                  <a:srgbClr val="FF0000"/>
                </a:solidFill>
              </a:rPr>
              <a:t>Paging Hardware</a:t>
            </a:r>
          </a:p>
        </p:txBody>
      </p:sp>
      <p:pic>
        <p:nvPicPr>
          <p:cNvPr id="5" name="Content Placeholder 4">
            <a:extLst>
              <a:ext uri="{FF2B5EF4-FFF2-40B4-BE49-F238E27FC236}">
                <a16:creationId xmlns:a16="http://schemas.microsoft.com/office/drawing/2014/main" xmlns="" id="{48132301-371E-E5DB-2CE2-E471A673F735}"/>
              </a:ext>
            </a:extLst>
          </p:cNvPr>
          <p:cNvPicPr>
            <a:picLocks noGrp="1" noChangeAspect="1"/>
          </p:cNvPicPr>
          <p:nvPr>
            <p:ph idx="1"/>
          </p:nvPr>
        </p:nvPicPr>
        <p:blipFill>
          <a:blip r:embed="rId2"/>
          <a:stretch>
            <a:fillRect/>
          </a:stretch>
        </p:blipFill>
        <p:spPr>
          <a:xfrm>
            <a:off x="2243470" y="1796902"/>
            <a:ext cx="7559749" cy="4210493"/>
          </a:xfrm>
        </p:spPr>
      </p:pic>
    </p:spTree>
    <p:extLst>
      <p:ext uri="{BB962C8B-B14F-4D97-AF65-F5344CB8AC3E}">
        <p14:creationId xmlns:p14="http://schemas.microsoft.com/office/powerpoint/2010/main" val="3227602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C2EB8B0-9E1F-8E17-36F8-F72EB0BC3957}"/>
              </a:ext>
            </a:extLst>
          </p:cNvPr>
          <p:cNvSpPr>
            <a:spLocks noGrp="1"/>
          </p:cNvSpPr>
          <p:nvPr>
            <p:ph idx="1"/>
          </p:nvPr>
        </p:nvSpPr>
        <p:spPr/>
        <p:txBody>
          <a:bodyPr/>
          <a:lstStyle/>
          <a:p>
            <a:r>
              <a:rPr lang="en-US" dirty="0"/>
              <a:t>The page number is used as an index into a per-process page table.</a:t>
            </a:r>
          </a:p>
          <a:p>
            <a:r>
              <a:rPr lang="en-US" dirty="0"/>
              <a:t> The page table contains the base address of each frame in physical memory, and the offset is the location in the frame being referenced.</a:t>
            </a:r>
          </a:p>
          <a:p>
            <a:r>
              <a:rPr lang="en-US" dirty="0"/>
              <a:t>Thus, the base address of the frame is combined with the page offset to define the physical memory address. </a:t>
            </a:r>
            <a:endParaRPr lang="en-IN" dirty="0"/>
          </a:p>
        </p:txBody>
      </p:sp>
    </p:spTree>
    <p:extLst>
      <p:ext uri="{BB962C8B-B14F-4D97-AF65-F5344CB8AC3E}">
        <p14:creationId xmlns:p14="http://schemas.microsoft.com/office/powerpoint/2010/main" val="1779315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72EE3-6F64-1599-ABB9-E156DD25D12E}"/>
              </a:ext>
            </a:extLst>
          </p:cNvPr>
          <p:cNvSpPr>
            <a:spLocks noGrp="1"/>
          </p:cNvSpPr>
          <p:nvPr>
            <p:ph type="title"/>
          </p:nvPr>
        </p:nvSpPr>
        <p:spPr>
          <a:xfrm>
            <a:off x="838199" y="365125"/>
            <a:ext cx="10910777" cy="1325563"/>
          </a:xfrm>
        </p:spPr>
        <p:txBody>
          <a:bodyPr/>
          <a:lstStyle/>
          <a:p>
            <a:pPr algn="ctr"/>
            <a:r>
              <a:rPr lang="en-IN" b="1" dirty="0">
                <a:solidFill>
                  <a:srgbClr val="FF0000"/>
                </a:solidFill>
              </a:rPr>
              <a:t>Mapping of Logical Address to physical address</a:t>
            </a:r>
          </a:p>
        </p:txBody>
      </p:sp>
      <p:pic>
        <p:nvPicPr>
          <p:cNvPr id="5" name="Content Placeholder 4">
            <a:extLst>
              <a:ext uri="{FF2B5EF4-FFF2-40B4-BE49-F238E27FC236}">
                <a16:creationId xmlns:a16="http://schemas.microsoft.com/office/drawing/2014/main" xmlns="" id="{D683C444-6BE3-821B-28CB-660E064C7A62}"/>
              </a:ext>
            </a:extLst>
          </p:cNvPr>
          <p:cNvPicPr>
            <a:picLocks noGrp="1" noChangeAspect="1"/>
          </p:cNvPicPr>
          <p:nvPr>
            <p:ph idx="1"/>
          </p:nvPr>
        </p:nvPicPr>
        <p:blipFill rotWithShape="1">
          <a:blip r:embed="rId2"/>
          <a:srcRect t="5935"/>
          <a:stretch/>
        </p:blipFill>
        <p:spPr>
          <a:xfrm>
            <a:off x="1148316" y="1690688"/>
            <a:ext cx="9027041" cy="3834915"/>
          </a:xfrm>
        </p:spPr>
      </p:pic>
    </p:spTree>
    <p:extLst>
      <p:ext uri="{BB962C8B-B14F-4D97-AF65-F5344CB8AC3E}">
        <p14:creationId xmlns:p14="http://schemas.microsoft.com/office/powerpoint/2010/main" val="1367905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664F09-D828-3E97-A467-AF532D8BD17C}"/>
              </a:ext>
            </a:extLst>
          </p:cNvPr>
          <p:cNvSpPr>
            <a:spLocks noGrp="1"/>
          </p:cNvSpPr>
          <p:nvPr>
            <p:ph type="title"/>
          </p:nvPr>
        </p:nvSpPr>
        <p:spPr/>
        <p:txBody>
          <a:bodyPr/>
          <a:lstStyle/>
          <a:p>
            <a:pPr algn="ctr"/>
            <a:r>
              <a:rPr lang="en-IN" b="1" dirty="0">
                <a:solidFill>
                  <a:srgbClr val="FF0000"/>
                </a:solidFill>
              </a:rPr>
              <a:t>Address by CPU</a:t>
            </a:r>
          </a:p>
        </p:txBody>
      </p:sp>
      <p:sp>
        <p:nvSpPr>
          <p:cNvPr id="3" name="Content Placeholder 2">
            <a:extLst>
              <a:ext uri="{FF2B5EF4-FFF2-40B4-BE49-F238E27FC236}">
                <a16:creationId xmlns:a16="http://schemas.microsoft.com/office/drawing/2014/main" xmlns="" id="{E26F3F66-4B50-A1BC-ED11-8934E6DAECCB}"/>
              </a:ext>
            </a:extLst>
          </p:cNvPr>
          <p:cNvSpPr>
            <a:spLocks noGrp="1"/>
          </p:cNvSpPr>
          <p:nvPr>
            <p:ph idx="1"/>
          </p:nvPr>
        </p:nvSpPr>
        <p:spPr/>
        <p:txBody>
          <a:bodyPr/>
          <a:lstStyle/>
          <a:p>
            <a:pPr marL="0" indent="0">
              <a:buNone/>
            </a:pPr>
            <a:r>
              <a:rPr lang="en-US" dirty="0"/>
              <a:t>The address generated by the CPU is divided into the following:</a:t>
            </a:r>
          </a:p>
          <a:p>
            <a:pPr>
              <a:buFont typeface="Arial" panose="020B0604020202020204" pitchFamily="34" charset="0"/>
              <a:buChar char="•"/>
            </a:pPr>
            <a:r>
              <a:rPr lang="en-US" b="1" dirty="0">
                <a:solidFill>
                  <a:srgbClr val="FF0000"/>
                </a:solidFill>
              </a:rPr>
              <a:t>Page offset(d): </a:t>
            </a:r>
            <a:r>
              <a:rPr lang="en-US" dirty="0"/>
              <a:t>It refers to the number of bits necessary to represent a certain word on a page, page size in Logical Address Space, or page word number or page offset.</a:t>
            </a:r>
          </a:p>
          <a:p>
            <a:pPr>
              <a:buFont typeface="Arial" panose="020B0604020202020204" pitchFamily="34" charset="0"/>
              <a:buChar char="•"/>
            </a:pPr>
            <a:r>
              <a:rPr lang="en-US" b="1" dirty="0">
                <a:solidFill>
                  <a:srgbClr val="FF0000"/>
                </a:solidFill>
              </a:rPr>
              <a:t>Page number(p):</a:t>
            </a:r>
            <a:r>
              <a:rPr lang="en-US" dirty="0"/>
              <a:t> It is the number of bits needed to represent the pages in the Logical Address Space or the page number.</a:t>
            </a:r>
          </a:p>
          <a:p>
            <a:endParaRPr lang="en-IN" dirty="0"/>
          </a:p>
        </p:txBody>
      </p:sp>
    </p:spTree>
    <p:extLst>
      <p:ext uri="{BB962C8B-B14F-4D97-AF65-F5344CB8AC3E}">
        <p14:creationId xmlns:p14="http://schemas.microsoft.com/office/powerpoint/2010/main" val="1990636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DFF4B3-82E5-2A6E-996E-5B75F2E8FD7A}"/>
              </a:ext>
            </a:extLst>
          </p:cNvPr>
          <p:cNvSpPr>
            <a:spLocks noGrp="1"/>
          </p:cNvSpPr>
          <p:nvPr>
            <p:ph type="title"/>
          </p:nvPr>
        </p:nvSpPr>
        <p:spPr/>
        <p:txBody>
          <a:bodyPr/>
          <a:lstStyle/>
          <a:p>
            <a:pPr algn="ctr"/>
            <a:r>
              <a:rPr lang="en-IN" b="1" dirty="0">
                <a:solidFill>
                  <a:srgbClr val="FF0000"/>
                </a:solidFill>
              </a:rPr>
              <a:t>Physical Address</a:t>
            </a:r>
          </a:p>
        </p:txBody>
      </p:sp>
      <p:sp>
        <p:nvSpPr>
          <p:cNvPr id="3" name="Content Placeholder 2">
            <a:extLst>
              <a:ext uri="{FF2B5EF4-FFF2-40B4-BE49-F238E27FC236}">
                <a16:creationId xmlns:a16="http://schemas.microsoft.com/office/drawing/2014/main" xmlns="" id="{721254EB-FC57-16E0-D382-B59099B2E242}"/>
              </a:ext>
            </a:extLst>
          </p:cNvPr>
          <p:cNvSpPr>
            <a:spLocks noGrp="1"/>
          </p:cNvSpPr>
          <p:nvPr>
            <p:ph idx="1"/>
          </p:nvPr>
        </p:nvSpPr>
        <p:spPr>
          <a:xfrm>
            <a:off x="838200" y="1825625"/>
            <a:ext cx="10515600" cy="3139780"/>
          </a:xfrm>
        </p:spPr>
        <p:txBody>
          <a:bodyPr/>
          <a:lstStyle/>
          <a:p>
            <a:pPr>
              <a:buFont typeface="Arial" panose="020B0604020202020204" pitchFamily="34" charset="0"/>
              <a:buChar char="•"/>
            </a:pPr>
            <a:r>
              <a:rPr lang="en-US" b="1" dirty="0">
                <a:solidFill>
                  <a:srgbClr val="FF0000"/>
                </a:solidFill>
              </a:rPr>
              <a:t>Frame offset(d): </a:t>
            </a:r>
            <a:r>
              <a:rPr lang="en-US" dirty="0"/>
              <a:t>It refers to the number of bits necessary to represent a certain word in a frame, or the Physical Address Space frame size, the word number of a frame, or the frame offset.</a:t>
            </a:r>
          </a:p>
          <a:p>
            <a:pPr>
              <a:buFont typeface="Arial" panose="020B0604020202020204" pitchFamily="34" charset="0"/>
              <a:buChar char="•"/>
            </a:pPr>
            <a:r>
              <a:rPr lang="en-US" b="1" dirty="0">
                <a:solidFill>
                  <a:srgbClr val="FF0000"/>
                </a:solidFill>
              </a:rPr>
              <a:t>Frame number(f): </a:t>
            </a:r>
            <a:r>
              <a:rPr lang="en-US" dirty="0"/>
              <a:t>It’s the number of bits needed to indicate a frame of the Physical Address Space or a frame number.</a:t>
            </a:r>
          </a:p>
          <a:p>
            <a:pPr marL="0" indent="0">
              <a:buNone/>
            </a:pPr>
            <a:endParaRPr lang="en-IN" dirty="0"/>
          </a:p>
        </p:txBody>
      </p:sp>
    </p:spTree>
    <p:extLst>
      <p:ext uri="{BB962C8B-B14F-4D97-AF65-F5344CB8AC3E}">
        <p14:creationId xmlns:p14="http://schemas.microsoft.com/office/powerpoint/2010/main" val="3411604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13B3D2-6288-DBFD-172D-381A28D9F501}"/>
              </a:ext>
            </a:extLst>
          </p:cNvPr>
          <p:cNvSpPr>
            <a:spLocks noGrp="1"/>
          </p:cNvSpPr>
          <p:nvPr>
            <p:ph type="title"/>
          </p:nvPr>
        </p:nvSpPr>
        <p:spPr/>
        <p:txBody>
          <a:bodyPr/>
          <a:lstStyle/>
          <a:p>
            <a:pPr algn="ctr"/>
            <a:r>
              <a:rPr lang="en-IN" b="1" dirty="0">
                <a:solidFill>
                  <a:srgbClr val="FF0000"/>
                </a:solidFill>
              </a:rPr>
              <a:t>Translation Look-Aside Buffer</a:t>
            </a:r>
          </a:p>
        </p:txBody>
      </p:sp>
      <p:sp>
        <p:nvSpPr>
          <p:cNvPr id="3" name="Content Placeholder 2">
            <a:extLst>
              <a:ext uri="{FF2B5EF4-FFF2-40B4-BE49-F238E27FC236}">
                <a16:creationId xmlns:a16="http://schemas.microsoft.com/office/drawing/2014/main" xmlns="" id="{C8B75465-7AEF-E8A5-87AC-29F6289139D4}"/>
              </a:ext>
            </a:extLst>
          </p:cNvPr>
          <p:cNvSpPr>
            <a:spLocks noGrp="1"/>
          </p:cNvSpPr>
          <p:nvPr>
            <p:ph idx="1"/>
          </p:nvPr>
        </p:nvSpPr>
        <p:spPr/>
        <p:txBody>
          <a:bodyPr/>
          <a:lstStyle/>
          <a:p>
            <a:r>
              <a:rPr lang="en-US" dirty="0"/>
              <a:t>We can employ TLB (translation look-aside buffer), a particular, tiny, fast look-up hardware cache if the page table has a significant number of entries.</a:t>
            </a:r>
          </a:p>
          <a:p>
            <a:pPr>
              <a:buFont typeface="Arial" panose="020B0604020202020204" pitchFamily="34" charset="0"/>
              <a:buChar char="•"/>
            </a:pPr>
            <a:r>
              <a:rPr lang="en-US" dirty="0"/>
              <a:t>The TLB is a high-speed, associative memory.</a:t>
            </a:r>
          </a:p>
          <a:p>
            <a:pPr>
              <a:buFont typeface="Arial" panose="020B0604020202020204" pitchFamily="34" charset="0"/>
              <a:buChar char="•"/>
            </a:pPr>
            <a:r>
              <a:rPr lang="en-US" dirty="0"/>
              <a:t>LB entries are made up of two parts: a value and a tag.</a:t>
            </a:r>
          </a:p>
          <a:p>
            <a:pPr>
              <a:buFont typeface="Arial" panose="020B0604020202020204" pitchFamily="34" charset="0"/>
              <a:buChar char="•"/>
            </a:pPr>
            <a:r>
              <a:rPr lang="en-US" dirty="0"/>
              <a:t>When this memory is accessed, an item is compared to all tags at the same time.</a:t>
            </a:r>
          </a:p>
          <a:p>
            <a:pPr>
              <a:buFont typeface="Arial" panose="020B0604020202020204" pitchFamily="34" charset="0"/>
              <a:buChar char="•"/>
            </a:pPr>
            <a:r>
              <a:rPr lang="en-US" dirty="0"/>
              <a:t>If the object is located, the value associated with it is returned.</a:t>
            </a:r>
          </a:p>
          <a:p>
            <a:endParaRPr lang="en-IN" dirty="0"/>
          </a:p>
        </p:txBody>
      </p:sp>
    </p:spTree>
    <p:extLst>
      <p:ext uri="{BB962C8B-B14F-4D97-AF65-F5344CB8AC3E}">
        <p14:creationId xmlns:p14="http://schemas.microsoft.com/office/powerpoint/2010/main" val="136256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A6BE6F-AB51-5343-E845-B63EDA58B041}"/>
              </a:ext>
            </a:extLst>
          </p:cNvPr>
          <p:cNvSpPr>
            <a:spLocks noGrp="1"/>
          </p:cNvSpPr>
          <p:nvPr>
            <p:ph type="title"/>
          </p:nvPr>
        </p:nvSpPr>
        <p:spPr/>
        <p:txBody>
          <a:bodyPr/>
          <a:lstStyle/>
          <a:p>
            <a:pPr algn="ctr"/>
            <a:r>
              <a:rPr lang="en-IN" b="1" dirty="0">
                <a:solidFill>
                  <a:srgbClr val="FF0000"/>
                </a:solidFill>
              </a:rPr>
              <a:t>Computer-System Organization</a:t>
            </a:r>
          </a:p>
        </p:txBody>
      </p:sp>
      <p:pic>
        <p:nvPicPr>
          <p:cNvPr id="5" name="Content Placeholder 4">
            <a:extLst>
              <a:ext uri="{FF2B5EF4-FFF2-40B4-BE49-F238E27FC236}">
                <a16:creationId xmlns:a16="http://schemas.microsoft.com/office/drawing/2014/main" xmlns="" id="{A8F981CF-D120-ED95-2ECA-40A34CB4E281}"/>
              </a:ext>
            </a:extLst>
          </p:cNvPr>
          <p:cNvPicPr>
            <a:picLocks noGrp="1" noChangeAspect="1"/>
          </p:cNvPicPr>
          <p:nvPr>
            <p:ph idx="1"/>
          </p:nvPr>
        </p:nvPicPr>
        <p:blipFill>
          <a:blip r:embed="rId2"/>
          <a:stretch>
            <a:fillRect/>
          </a:stretch>
        </p:blipFill>
        <p:spPr>
          <a:xfrm>
            <a:off x="1977656" y="2108252"/>
            <a:ext cx="7974418" cy="3335618"/>
          </a:xfrm>
        </p:spPr>
      </p:pic>
    </p:spTree>
    <p:extLst>
      <p:ext uri="{BB962C8B-B14F-4D97-AF65-F5344CB8AC3E}">
        <p14:creationId xmlns:p14="http://schemas.microsoft.com/office/powerpoint/2010/main" val="1705783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15BB7E9-4520-A703-47D9-395FC89D6217}"/>
              </a:ext>
            </a:extLst>
          </p:cNvPr>
          <p:cNvPicPr>
            <a:picLocks noGrp="1" noChangeAspect="1"/>
          </p:cNvPicPr>
          <p:nvPr>
            <p:ph idx="1"/>
          </p:nvPr>
        </p:nvPicPr>
        <p:blipFill>
          <a:blip r:embed="rId2"/>
          <a:stretch>
            <a:fillRect/>
          </a:stretch>
        </p:blipFill>
        <p:spPr>
          <a:xfrm>
            <a:off x="1488558" y="723014"/>
            <a:ext cx="9526771" cy="5084948"/>
          </a:xfrm>
        </p:spPr>
      </p:pic>
    </p:spTree>
    <p:extLst>
      <p:ext uri="{BB962C8B-B14F-4D97-AF65-F5344CB8AC3E}">
        <p14:creationId xmlns:p14="http://schemas.microsoft.com/office/powerpoint/2010/main" val="1894164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F43409-5CAA-4DFC-BECF-665A05418D7F}"/>
              </a:ext>
            </a:extLst>
          </p:cNvPr>
          <p:cNvSpPr>
            <a:spLocks noGrp="1"/>
          </p:cNvSpPr>
          <p:nvPr>
            <p:ph type="title"/>
          </p:nvPr>
        </p:nvSpPr>
        <p:spPr/>
        <p:txBody>
          <a:bodyPr/>
          <a:lstStyle/>
          <a:p>
            <a:pPr algn="ctr"/>
            <a:r>
              <a:rPr lang="en-IN" b="1" dirty="0">
                <a:solidFill>
                  <a:srgbClr val="FF0000"/>
                </a:solidFill>
              </a:rPr>
              <a:t>Swapping</a:t>
            </a:r>
          </a:p>
        </p:txBody>
      </p:sp>
      <p:sp>
        <p:nvSpPr>
          <p:cNvPr id="3" name="Content Placeholder 2">
            <a:extLst>
              <a:ext uri="{FF2B5EF4-FFF2-40B4-BE49-F238E27FC236}">
                <a16:creationId xmlns:a16="http://schemas.microsoft.com/office/drawing/2014/main" xmlns="" id="{ADF9F407-DDDD-B1D2-8850-18A8A8F6BAFA}"/>
              </a:ext>
            </a:extLst>
          </p:cNvPr>
          <p:cNvSpPr>
            <a:spLocks noGrp="1"/>
          </p:cNvSpPr>
          <p:nvPr>
            <p:ph idx="1"/>
          </p:nvPr>
        </p:nvSpPr>
        <p:spPr/>
        <p:txBody>
          <a:bodyPr>
            <a:normAutofit/>
          </a:bodyPr>
          <a:lstStyle/>
          <a:p>
            <a:r>
              <a:rPr lang="en-US" dirty="0"/>
              <a:t> A process, or a portion of a process, can be swapped temporarily out of memory to a backing store and then brought back into memory for continued execution.</a:t>
            </a:r>
          </a:p>
          <a:p>
            <a:r>
              <a:rPr lang="en-US" dirty="0"/>
              <a:t> Swapping makes it possible for the total physical address space of all processes to exceed the real physical memory of the system, thus increasing the degree of multiprogramming in a system.</a:t>
            </a:r>
          </a:p>
          <a:p>
            <a:pPr marL="0" indent="0">
              <a:buNone/>
            </a:pPr>
            <a:endParaRPr lang="en-IN" dirty="0"/>
          </a:p>
        </p:txBody>
      </p:sp>
    </p:spTree>
    <p:extLst>
      <p:ext uri="{BB962C8B-B14F-4D97-AF65-F5344CB8AC3E}">
        <p14:creationId xmlns:p14="http://schemas.microsoft.com/office/powerpoint/2010/main" val="2620357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C625B-5DD2-5D59-18FB-A004F71F4D09}"/>
              </a:ext>
            </a:extLst>
          </p:cNvPr>
          <p:cNvSpPr>
            <a:spLocks noGrp="1"/>
          </p:cNvSpPr>
          <p:nvPr>
            <p:ph type="title"/>
          </p:nvPr>
        </p:nvSpPr>
        <p:spPr>
          <a:xfrm>
            <a:off x="838200" y="365126"/>
            <a:ext cx="10515600" cy="825722"/>
          </a:xfrm>
        </p:spPr>
        <p:txBody>
          <a:bodyPr/>
          <a:lstStyle/>
          <a:p>
            <a:pPr algn="ctr"/>
            <a:r>
              <a:rPr lang="en-IN" b="1" dirty="0">
                <a:solidFill>
                  <a:srgbClr val="FF0000"/>
                </a:solidFill>
              </a:rPr>
              <a:t>Swapping</a:t>
            </a:r>
            <a:endParaRPr lang="en-IN" dirty="0"/>
          </a:p>
        </p:txBody>
      </p:sp>
      <p:pic>
        <p:nvPicPr>
          <p:cNvPr id="5" name="Content Placeholder 4">
            <a:extLst>
              <a:ext uri="{FF2B5EF4-FFF2-40B4-BE49-F238E27FC236}">
                <a16:creationId xmlns:a16="http://schemas.microsoft.com/office/drawing/2014/main" xmlns="" id="{9EC041D7-B4E8-5345-A85C-00C064B0079F}"/>
              </a:ext>
            </a:extLst>
          </p:cNvPr>
          <p:cNvPicPr>
            <a:picLocks noGrp="1" noChangeAspect="1"/>
          </p:cNvPicPr>
          <p:nvPr>
            <p:ph idx="1"/>
          </p:nvPr>
        </p:nvPicPr>
        <p:blipFill>
          <a:blip r:embed="rId2"/>
          <a:stretch>
            <a:fillRect/>
          </a:stretch>
        </p:blipFill>
        <p:spPr>
          <a:xfrm>
            <a:off x="1786269" y="1205906"/>
            <a:ext cx="7899991" cy="4737694"/>
          </a:xfrm>
        </p:spPr>
      </p:pic>
    </p:spTree>
    <p:extLst>
      <p:ext uri="{BB962C8B-B14F-4D97-AF65-F5344CB8AC3E}">
        <p14:creationId xmlns:p14="http://schemas.microsoft.com/office/powerpoint/2010/main" val="2830321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88BA1-33A3-B85F-983F-F9F02517A79C}"/>
              </a:ext>
            </a:extLst>
          </p:cNvPr>
          <p:cNvSpPr>
            <a:spLocks noGrp="1"/>
          </p:cNvSpPr>
          <p:nvPr>
            <p:ph type="title"/>
          </p:nvPr>
        </p:nvSpPr>
        <p:spPr>
          <a:xfrm>
            <a:off x="646814" y="265814"/>
            <a:ext cx="10515600" cy="496112"/>
          </a:xfrm>
        </p:spPr>
        <p:txBody>
          <a:bodyPr>
            <a:normAutofit fontScale="90000"/>
          </a:bodyPr>
          <a:lstStyle/>
          <a:p>
            <a:pPr algn="ctr"/>
            <a:r>
              <a:rPr lang="en-IN" b="1" dirty="0">
                <a:solidFill>
                  <a:srgbClr val="FF0000"/>
                </a:solidFill>
              </a:rPr>
              <a:t>Swapping</a:t>
            </a:r>
            <a:endParaRPr lang="en-IN" dirty="0"/>
          </a:p>
        </p:txBody>
      </p:sp>
      <p:sp>
        <p:nvSpPr>
          <p:cNvPr id="3" name="Content Placeholder 2">
            <a:extLst>
              <a:ext uri="{FF2B5EF4-FFF2-40B4-BE49-F238E27FC236}">
                <a16:creationId xmlns:a16="http://schemas.microsoft.com/office/drawing/2014/main" xmlns="" id="{76C8CF25-8E37-BC8C-E260-14D7B06F33A3}"/>
              </a:ext>
            </a:extLst>
          </p:cNvPr>
          <p:cNvSpPr>
            <a:spLocks noGrp="1"/>
          </p:cNvSpPr>
          <p:nvPr>
            <p:ph idx="1"/>
          </p:nvPr>
        </p:nvSpPr>
        <p:spPr>
          <a:xfrm>
            <a:off x="838200" y="861238"/>
            <a:ext cx="10515600" cy="5730948"/>
          </a:xfrm>
        </p:spPr>
        <p:txBody>
          <a:bodyPr>
            <a:normAutofit fontScale="77500" lnSpcReduction="20000"/>
          </a:bodyPr>
          <a:lstStyle/>
          <a:p>
            <a:pPr marL="0" indent="0" algn="ctr">
              <a:buNone/>
            </a:pPr>
            <a:r>
              <a:rPr lang="en-IN" b="1" dirty="0">
                <a:solidFill>
                  <a:srgbClr val="FF0000"/>
                </a:solidFill>
              </a:rPr>
              <a:t>Standard Swapping : </a:t>
            </a:r>
          </a:p>
          <a:p>
            <a:r>
              <a:rPr lang="en-US" sz="3100" dirty="0"/>
              <a:t>Standard swapping involves moving entire processes between main memory and a backing store. The backing store is commonly fast secondary storage.</a:t>
            </a:r>
          </a:p>
          <a:p>
            <a:r>
              <a:rPr lang="en-US" sz="3100" dirty="0"/>
              <a:t>It must be large enough to accommodate whatever parts of processes need to be stored and retrieved, and it must provide direct access to these memory images.</a:t>
            </a:r>
          </a:p>
          <a:p>
            <a:r>
              <a:rPr lang="en-US" sz="3100" dirty="0"/>
              <a:t> When a process or part is swapped to the backing store, the data structures associated with the process must be written to the backing store.</a:t>
            </a:r>
          </a:p>
          <a:p>
            <a:r>
              <a:rPr lang="en-US" sz="3100" dirty="0"/>
              <a:t>For a multithreaded process, all per-thread data structures must be swapped as well. The operating system must also maintain metadata for processes that have been swapped out, so they can be restored when they are swapped back in to memory.</a:t>
            </a:r>
          </a:p>
          <a:p>
            <a:r>
              <a:rPr lang="en-US" sz="3100" dirty="0"/>
              <a:t>The advantage of standard swapping is that it allows physical memory to be oversubscribed, so that the system can accommodate more processes than there is actual physical memory to store them. Idle or mostly idle processes are good candidates for swapping; any memory that has been allocated to these inactive processes can then be dedicated to active processes.</a:t>
            </a:r>
          </a:p>
          <a:p>
            <a:r>
              <a:rPr lang="en-US" sz="3100" dirty="0"/>
              <a:t> If an inactive process that has been swapped out becomes active once again, it must then be swapped back in</a:t>
            </a:r>
            <a:endParaRPr lang="en-IN" sz="3100" dirty="0"/>
          </a:p>
        </p:txBody>
      </p:sp>
    </p:spTree>
    <p:extLst>
      <p:ext uri="{BB962C8B-B14F-4D97-AF65-F5344CB8AC3E}">
        <p14:creationId xmlns:p14="http://schemas.microsoft.com/office/powerpoint/2010/main" val="2030791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C4B41-FEDB-4B9D-D276-89F4CF2CBD46}"/>
              </a:ext>
            </a:extLst>
          </p:cNvPr>
          <p:cNvSpPr>
            <a:spLocks noGrp="1"/>
          </p:cNvSpPr>
          <p:nvPr>
            <p:ph type="title"/>
          </p:nvPr>
        </p:nvSpPr>
        <p:spPr>
          <a:xfrm>
            <a:off x="838200" y="365125"/>
            <a:ext cx="10515600" cy="591805"/>
          </a:xfrm>
        </p:spPr>
        <p:txBody>
          <a:bodyPr>
            <a:normAutofit fontScale="90000"/>
          </a:bodyPr>
          <a:lstStyle/>
          <a:p>
            <a:pPr algn="ctr"/>
            <a:r>
              <a:rPr lang="en-IN" b="1" dirty="0">
                <a:solidFill>
                  <a:srgbClr val="FF0000"/>
                </a:solidFill>
              </a:rPr>
              <a:t>Swapping</a:t>
            </a:r>
            <a:endParaRPr lang="en-IN" dirty="0"/>
          </a:p>
        </p:txBody>
      </p:sp>
      <p:sp>
        <p:nvSpPr>
          <p:cNvPr id="3" name="Content Placeholder 2">
            <a:extLst>
              <a:ext uri="{FF2B5EF4-FFF2-40B4-BE49-F238E27FC236}">
                <a16:creationId xmlns:a16="http://schemas.microsoft.com/office/drawing/2014/main" xmlns="" id="{075E58E1-82B1-B333-304D-AF7A05BDB1E0}"/>
              </a:ext>
            </a:extLst>
          </p:cNvPr>
          <p:cNvSpPr>
            <a:spLocks noGrp="1"/>
          </p:cNvSpPr>
          <p:nvPr>
            <p:ph idx="1"/>
          </p:nvPr>
        </p:nvSpPr>
        <p:spPr>
          <a:xfrm>
            <a:off x="838200" y="1052623"/>
            <a:ext cx="10515600" cy="5124340"/>
          </a:xfrm>
        </p:spPr>
        <p:txBody>
          <a:bodyPr>
            <a:normAutofit lnSpcReduction="10000"/>
          </a:bodyPr>
          <a:lstStyle/>
          <a:p>
            <a:pPr marL="0" indent="0" algn="ctr">
              <a:buNone/>
            </a:pPr>
            <a:r>
              <a:rPr lang="en-IN" b="1" dirty="0">
                <a:solidFill>
                  <a:srgbClr val="FF0000"/>
                </a:solidFill>
              </a:rPr>
              <a:t>Swapping with Paging</a:t>
            </a:r>
          </a:p>
          <a:p>
            <a:r>
              <a:rPr lang="en-US" dirty="0"/>
              <a:t>Most systems, including Linux and Windows, now use a variation of swapping in which pages of a process—rather than an entire process—can be swapped. </a:t>
            </a:r>
          </a:p>
          <a:p>
            <a:r>
              <a:rPr lang="en-US" dirty="0"/>
              <a:t>This strategy still allows physical memory to be oversubscribed, as presumably only a small number of pages will be involved in swapping. </a:t>
            </a:r>
          </a:p>
          <a:p>
            <a:r>
              <a:rPr lang="en-US" dirty="0"/>
              <a:t>In fact, the term swapping now generally refers to standard swapping, and paging refers to swapping with paging. </a:t>
            </a:r>
          </a:p>
          <a:p>
            <a:r>
              <a:rPr lang="en-US" dirty="0"/>
              <a:t>A page out operation moves a page from memory to the backing store.</a:t>
            </a:r>
          </a:p>
          <a:p>
            <a:r>
              <a:rPr lang="en-US" dirty="0"/>
              <a:t>The reverse process is known as a page in. </a:t>
            </a:r>
            <a:endParaRPr lang="en-IN" dirty="0"/>
          </a:p>
        </p:txBody>
      </p:sp>
    </p:spTree>
    <p:extLst>
      <p:ext uri="{BB962C8B-B14F-4D97-AF65-F5344CB8AC3E}">
        <p14:creationId xmlns:p14="http://schemas.microsoft.com/office/powerpoint/2010/main" val="3110525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F0B8A14-C2D7-C9E0-1C3F-BAD2C8E702E7}"/>
              </a:ext>
            </a:extLst>
          </p:cNvPr>
          <p:cNvPicPr>
            <a:picLocks noGrp="1" noChangeAspect="1"/>
          </p:cNvPicPr>
          <p:nvPr>
            <p:ph idx="1"/>
          </p:nvPr>
        </p:nvPicPr>
        <p:blipFill>
          <a:blip r:embed="rId2"/>
          <a:stretch>
            <a:fillRect/>
          </a:stretch>
        </p:blipFill>
        <p:spPr>
          <a:xfrm>
            <a:off x="1350335" y="829340"/>
            <a:ext cx="9675628" cy="5082363"/>
          </a:xfrm>
        </p:spPr>
      </p:pic>
    </p:spTree>
    <p:extLst>
      <p:ext uri="{BB962C8B-B14F-4D97-AF65-F5344CB8AC3E}">
        <p14:creationId xmlns:p14="http://schemas.microsoft.com/office/powerpoint/2010/main" val="1284370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422E6B-10F0-187C-F284-EFDED69D5C91}"/>
              </a:ext>
            </a:extLst>
          </p:cNvPr>
          <p:cNvSpPr>
            <a:spLocks noGrp="1"/>
          </p:cNvSpPr>
          <p:nvPr>
            <p:ph type="title"/>
          </p:nvPr>
        </p:nvSpPr>
        <p:spPr/>
        <p:txBody>
          <a:bodyPr/>
          <a:lstStyle/>
          <a:p>
            <a:pPr algn="ctr"/>
            <a:r>
              <a:rPr lang="en-IN" b="1" dirty="0">
                <a:solidFill>
                  <a:srgbClr val="FF0000"/>
                </a:solidFill>
              </a:rPr>
              <a:t>Virtual Memory</a:t>
            </a:r>
          </a:p>
        </p:txBody>
      </p:sp>
      <p:sp>
        <p:nvSpPr>
          <p:cNvPr id="3" name="Content Placeholder 2">
            <a:extLst>
              <a:ext uri="{FF2B5EF4-FFF2-40B4-BE49-F238E27FC236}">
                <a16:creationId xmlns:a16="http://schemas.microsoft.com/office/drawing/2014/main" xmlns="" id="{C23E459A-8ED4-2B28-7507-ED7535809B5B}"/>
              </a:ext>
            </a:extLst>
          </p:cNvPr>
          <p:cNvSpPr>
            <a:spLocks noGrp="1"/>
          </p:cNvSpPr>
          <p:nvPr>
            <p:ph idx="1"/>
          </p:nvPr>
        </p:nvSpPr>
        <p:spPr/>
        <p:txBody>
          <a:bodyPr>
            <a:normAutofit fontScale="92500" lnSpcReduction="10000"/>
          </a:bodyPr>
          <a:lstStyle/>
          <a:p>
            <a:r>
              <a:rPr lang="en-US" dirty="0"/>
              <a:t>Virtual memory is a technique that allows the execution of processes that are not completely in memory. </a:t>
            </a:r>
          </a:p>
          <a:p>
            <a:r>
              <a:rPr lang="en-US" dirty="0"/>
              <a:t>One major advantage of this scheme is that programs can be larger than physical memory. Further, virtual memory abstracts main memory into an extremely large, uniform array of storage, separating logical memory as viewed by the programmer from physical memory. </a:t>
            </a:r>
          </a:p>
          <a:p>
            <a:r>
              <a:rPr lang="en-US" dirty="0"/>
              <a:t>This technique frees programmers from the concerns of memory-storage limitations.</a:t>
            </a:r>
          </a:p>
          <a:p>
            <a:r>
              <a:rPr lang="en-US" dirty="0"/>
              <a:t> Virtual memory also allows processes to share files and libraries, and to implement shared memory. In addition, it provides an efficient mechanism for process creation.</a:t>
            </a:r>
            <a:endParaRPr lang="en-IN" dirty="0"/>
          </a:p>
        </p:txBody>
      </p:sp>
    </p:spTree>
    <p:extLst>
      <p:ext uri="{BB962C8B-B14F-4D97-AF65-F5344CB8AC3E}">
        <p14:creationId xmlns:p14="http://schemas.microsoft.com/office/powerpoint/2010/main" val="2054773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1C8251-569E-CDD9-9265-4499394CF108}"/>
              </a:ext>
            </a:extLst>
          </p:cNvPr>
          <p:cNvSpPr>
            <a:spLocks noGrp="1"/>
          </p:cNvSpPr>
          <p:nvPr>
            <p:ph type="title"/>
          </p:nvPr>
        </p:nvSpPr>
        <p:spPr/>
        <p:txBody>
          <a:bodyPr/>
          <a:lstStyle/>
          <a:p>
            <a:pPr algn="ctr"/>
            <a:r>
              <a:rPr lang="en-IN" b="1" dirty="0">
                <a:solidFill>
                  <a:srgbClr val="FF0000"/>
                </a:solidFill>
              </a:rPr>
              <a:t>Virtual Memory</a:t>
            </a:r>
            <a:endParaRPr lang="en-IN" dirty="0"/>
          </a:p>
        </p:txBody>
      </p:sp>
      <p:sp>
        <p:nvSpPr>
          <p:cNvPr id="3" name="Content Placeholder 2">
            <a:extLst>
              <a:ext uri="{FF2B5EF4-FFF2-40B4-BE49-F238E27FC236}">
                <a16:creationId xmlns:a16="http://schemas.microsoft.com/office/drawing/2014/main" xmlns="" id="{7E6A034F-D892-6FDD-1E3D-4EE5858CD58E}"/>
              </a:ext>
            </a:extLst>
          </p:cNvPr>
          <p:cNvSpPr>
            <a:spLocks noGrp="1"/>
          </p:cNvSpPr>
          <p:nvPr>
            <p:ph idx="1"/>
          </p:nvPr>
        </p:nvSpPr>
        <p:spPr/>
        <p:txBody>
          <a:bodyPr/>
          <a:lstStyle/>
          <a:p>
            <a:r>
              <a:rPr lang="en-US" dirty="0"/>
              <a:t>Virtual memory involves the separation of logical memory as perceived by developers from physical memory. </a:t>
            </a:r>
          </a:p>
          <a:p>
            <a:r>
              <a:rPr lang="en-US" dirty="0"/>
              <a:t>This separation allows an extremely large virtual memory to be provided for programmers when only a smaller physical memory is available </a:t>
            </a:r>
          </a:p>
          <a:p>
            <a:r>
              <a:rPr lang="en-US" dirty="0"/>
              <a:t>The virtual address space of a process refers to the logical (or virtual) view of how a process is stored in memory.</a:t>
            </a:r>
          </a:p>
          <a:p>
            <a:r>
              <a:rPr lang="en-US" dirty="0"/>
              <a:t>In addition to separating logical memory from physical memory, virtual memory allows files and memory to be shared by two or more processes through page sharing </a:t>
            </a:r>
          </a:p>
          <a:p>
            <a:endParaRPr lang="en-US" dirty="0"/>
          </a:p>
          <a:p>
            <a:pPr marL="0" indent="0">
              <a:buNone/>
            </a:pPr>
            <a:endParaRPr lang="en-IN" dirty="0"/>
          </a:p>
        </p:txBody>
      </p:sp>
    </p:spTree>
    <p:extLst>
      <p:ext uri="{BB962C8B-B14F-4D97-AF65-F5344CB8AC3E}">
        <p14:creationId xmlns:p14="http://schemas.microsoft.com/office/powerpoint/2010/main" val="15342902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D198646-4C66-761A-659D-FA7060B5D948}"/>
              </a:ext>
            </a:extLst>
          </p:cNvPr>
          <p:cNvPicPr>
            <a:picLocks noGrp="1" noChangeAspect="1"/>
          </p:cNvPicPr>
          <p:nvPr>
            <p:ph idx="1"/>
          </p:nvPr>
        </p:nvPicPr>
        <p:blipFill>
          <a:blip r:embed="rId2"/>
          <a:stretch>
            <a:fillRect/>
          </a:stretch>
        </p:blipFill>
        <p:spPr>
          <a:xfrm>
            <a:off x="2243470" y="1140310"/>
            <a:ext cx="7208874" cy="3856991"/>
          </a:xfrm>
        </p:spPr>
      </p:pic>
    </p:spTree>
    <p:extLst>
      <p:ext uri="{BB962C8B-B14F-4D97-AF65-F5344CB8AC3E}">
        <p14:creationId xmlns:p14="http://schemas.microsoft.com/office/powerpoint/2010/main" val="1597400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E5CC22-839D-6FCE-CAB4-7B1B3E9B7AF3}"/>
              </a:ext>
            </a:extLst>
          </p:cNvPr>
          <p:cNvSpPr>
            <a:spLocks noGrp="1"/>
          </p:cNvSpPr>
          <p:nvPr>
            <p:ph type="title"/>
          </p:nvPr>
        </p:nvSpPr>
        <p:spPr/>
        <p:txBody>
          <a:bodyPr/>
          <a:lstStyle/>
          <a:p>
            <a:pPr algn="ctr"/>
            <a:r>
              <a:rPr lang="en-US" b="1" dirty="0">
                <a:solidFill>
                  <a:srgbClr val="FF0000"/>
                </a:solidFill>
              </a:rPr>
              <a:t>Shared library using virtual memory</a:t>
            </a:r>
            <a:endParaRPr lang="en-IN" b="1" dirty="0">
              <a:solidFill>
                <a:srgbClr val="FF0000"/>
              </a:solidFill>
            </a:endParaRPr>
          </a:p>
        </p:txBody>
      </p:sp>
      <p:pic>
        <p:nvPicPr>
          <p:cNvPr id="5" name="Content Placeholder 4">
            <a:extLst>
              <a:ext uri="{FF2B5EF4-FFF2-40B4-BE49-F238E27FC236}">
                <a16:creationId xmlns:a16="http://schemas.microsoft.com/office/drawing/2014/main" xmlns="" id="{7FD0E03E-1040-71AA-13E3-52018135BBAA}"/>
              </a:ext>
            </a:extLst>
          </p:cNvPr>
          <p:cNvPicPr>
            <a:picLocks noGrp="1" noChangeAspect="1"/>
          </p:cNvPicPr>
          <p:nvPr>
            <p:ph idx="1"/>
          </p:nvPr>
        </p:nvPicPr>
        <p:blipFill>
          <a:blip r:embed="rId2"/>
          <a:stretch>
            <a:fillRect/>
          </a:stretch>
        </p:blipFill>
        <p:spPr>
          <a:xfrm>
            <a:off x="2870791" y="2079237"/>
            <a:ext cx="6464595" cy="3811200"/>
          </a:xfrm>
        </p:spPr>
      </p:pic>
    </p:spTree>
    <p:extLst>
      <p:ext uri="{BB962C8B-B14F-4D97-AF65-F5344CB8AC3E}">
        <p14:creationId xmlns:p14="http://schemas.microsoft.com/office/powerpoint/2010/main" val="121658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FA775349-C7D5-7EB9-5DCF-EE1BBE4CA004}"/>
              </a:ext>
            </a:extLst>
          </p:cNvPr>
          <p:cNvPicPr>
            <a:picLocks noGrp="1" noChangeAspect="1"/>
          </p:cNvPicPr>
          <p:nvPr>
            <p:ph idx="4294967295"/>
          </p:nvPr>
        </p:nvPicPr>
        <p:blipFill>
          <a:blip r:embed="rId2"/>
          <a:stretch>
            <a:fillRect/>
          </a:stretch>
        </p:blipFill>
        <p:spPr>
          <a:xfrm>
            <a:off x="3368675" y="1113133"/>
            <a:ext cx="5454650" cy="4351337"/>
          </a:xfrm>
          <a:prstGeom prst="rect">
            <a:avLst/>
          </a:prstGeom>
        </p:spPr>
      </p:pic>
    </p:spTree>
    <p:extLst>
      <p:ext uri="{BB962C8B-B14F-4D97-AF65-F5344CB8AC3E}">
        <p14:creationId xmlns:p14="http://schemas.microsoft.com/office/powerpoint/2010/main" val="3902996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07507-0761-4994-DF61-8DC54AD0C45D}"/>
              </a:ext>
            </a:extLst>
          </p:cNvPr>
          <p:cNvSpPr>
            <a:spLocks noGrp="1"/>
          </p:cNvSpPr>
          <p:nvPr>
            <p:ph type="title"/>
          </p:nvPr>
        </p:nvSpPr>
        <p:spPr/>
        <p:txBody>
          <a:bodyPr/>
          <a:lstStyle/>
          <a:p>
            <a:pPr algn="ctr"/>
            <a:r>
              <a:rPr lang="en-IN" b="1" dirty="0">
                <a:solidFill>
                  <a:srgbClr val="FF0000"/>
                </a:solidFill>
              </a:rPr>
              <a:t>Demand Paging</a:t>
            </a:r>
          </a:p>
        </p:txBody>
      </p:sp>
      <p:sp>
        <p:nvSpPr>
          <p:cNvPr id="3" name="Content Placeholder 2">
            <a:extLst>
              <a:ext uri="{FF2B5EF4-FFF2-40B4-BE49-F238E27FC236}">
                <a16:creationId xmlns:a16="http://schemas.microsoft.com/office/drawing/2014/main" xmlns="" id="{BE0DFFA1-09E5-DC05-11C5-6B29DB2E20C4}"/>
              </a:ext>
            </a:extLst>
          </p:cNvPr>
          <p:cNvSpPr>
            <a:spLocks noGrp="1"/>
          </p:cNvSpPr>
          <p:nvPr>
            <p:ph idx="1"/>
          </p:nvPr>
        </p:nvSpPr>
        <p:spPr/>
        <p:txBody>
          <a:bodyPr>
            <a:normAutofit/>
          </a:bodyPr>
          <a:lstStyle/>
          <a:p>
            <a:r>
              <a:rPr lang="en-US" dirty="0"/>
              <a:t>Loading the entire program into memory results in loading the executable code for all options, regardless of whether or not an option is ultimately selected by the user.</a:t>
            </a:r>
          </a:p>
          <a:p>
            <a:r>
              <a:rPr lang="en-US" dirty="0"/>
              <a:t>An alternative strategy is to load pages only as they are needed. This technique is known as demand paging and is commonly used in virtual memory systems.</a:t>
            </a:r>
          </a:p>
          <a:p>
            <a:r>
              <a:rPr lang="en-US" dirty="0"/>
              <a:t>With demand-paged virtual memory, pages are loaded only when they are demanded during program execution.</a:t>
            </a:r>
          </a:p>
          <a:p>
            <a:r>
              <a:rPr lang="en-US" dirty="0"/>
              <a:t> Pages that are never accessed are thus never loaded into physical memory. </a:t>
            </a:r>
            <a:endParaRPr lang="en-IN" dirty="0"/>
          </a:p>
        </p:txBody>
      </p:sp>
    </p:spTree>
    <p:extLst>
      <p:ext uri="{BB962C8B-B14F-4D97-AF65-F5344CB8AC3E}">
        <p14:creationId xmlns:p14="http://schemas.microsoft.com/office/powerpoint/2010/main" val="1517357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2DB4717-E8B2-C0F5-8FE6-3B8661A81353}"/>
              </a:ext>
            </a:extLst>
          </p:cNvPr>
          <p:cNvPicPr>
            <a:picLocks noGrp="1" noChangeAspect="1"/>
          </p:cNvPicPr>
          <p:nvPr>
            <p:ph idx="1"/>
          </p:nvPr>
        </p:nvPicPr>
        <p:blipFill>
          <a:blip r:embed="rId2"/>
          <a:stretch>
            <a:fillRect/>
          </a:stretch>
        </p:blipFill>
        <p:spPr>
          <a:xfrm>
            <a:off x="1499191" y="393405"/>
            <a:ext cx="9048307" cy="5770175"/>
          </a:xfrm>
        </p:spPr>
      </p:pic>
    </p:spTree>
    <p:extLst>
      <p:ext uri="{BB962C8B-B14F-4D97-AF65-F5344CB8AC3E}">
        <p14:creationId xmlns:p14="http://schemas.microsoft.com/office/powerpoint/2010/main" val="294868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DEFB4B-9A4D-1872-F860-6022BF28327F}"/>
              </a:ext>
            </a:extLst>
          </p:cNvPr>
          <p:cNvSpPr>
            <a:spLocks noGrp="1"/>
          </p:cNvSpPr>
          <p:nvPr>
            <p:ph type="title"/>
          </p:nvPr>
        </p:nvSpPr>
        <p:spPr/>
        <p:txBody>
          <a:bodyPr/>
          <a:lstStyle/>
          <a:p>
            <a:pPr algn="ctr"/>
            <a:r>
              <a:rPr lang="en-IN" b="1" dirty="0">
                <a:solidFill>
                  <a:srgbClr val="FF0000"/>
                </a:solidFill>
              </a:rPr>
              <a:t>Page fault</a:t>
            </a:r>
          </a:p>
        </p:txBody>
      </p:sp>
      <p:sp>
        <p:nvSpPr>
          <p:cNvPr id="3" name="Content Placeholder 2">
            <a:extLst>
              <a:ext uri="{FF2B5EF4-FFF2-40B4-BE49-F238E27FC236}">
                <a16:creationId xmlns:a16="http://schemas.microsoft.com/office/drawing/2014/main" xmlns="" id="{E2CFB3AC-517B-D837-8EED-DFA41EC0D90F}"/>
              </a:ext>
            </a:extLst>
          </p:cNvPr>
          <p:cNvSpPr>
            <a:spLocks noGrp="1"/>
          </p:cNvSpPr>
          <p:nvPr>
            <p:ph idx="1"/>
          </p:nvPr>
        </p:nvSpPr>
        <p:spPr/>
        <p:txBody>
          <a:bodyPr>
            <a:normAutofit/>
          </a:bodyPr>
          <a:lstStyle/>
          <a:p>
            <a:r>
              <a:rPr lang="en-US" dirty="0"/>
              <a:t>what happens if the process tries to access a page that was not brought into memory? Access to a page marked invalid causes a </a:t>
            </a:r>
            <a:r>
              <a:rPr lang="en-US" b="1" dirty="0"/>
              <a:t>page fault. </a:t>
            </a:r>
          </a:p>
          <a:p>
            <a:r>
              <a:rPr lang="en-US" dirty="0"/>
              <a:t>The paging hardware, in translating the address through the page table, will notice that the invalid bit is set, causing a trap to the operating system. </a:t>
            </a:r>
          </a:p>
          <a:p>
            <a:r>
              <a:rPr lang="en-US" dirty="0"/>
              <a:t>This trap is the result of the operating system’s failure to bring the desired page into memory. </a:t>
            </a:r>
            <a:endParaRPr lang="en-IN" dirty="0"/>
          </a:p>
        </p:txBody>
      </p:sp>
    </p:spTree>
    <p:extLst>
      <p:ext uri="{BB962C8B-B14F-4D97-AF65-F5344CB8AC3E}">
        <p14:creationId xmlns:p14="http://schemas.microsoft.com/office/powerpoint/2010/main" val="1943065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FA4A67-0F20-5865-4737-641BD6A27A82}"/>
              </a:ext>
            </a:extLst>
          </p:cNvPr>
          <p:cNvSpPr>
            <a:spLocks noGrp="1"/>
          </p:cNvSpPr>
          <p:nvPr>
            <p:ph type="title"/>
          </p:nvPr>
        </p:nvSpPr>
        <p:spPr/>
        <p:txBody>
          <a:bodyPr/>
          <a:lstStyle/>
          <a:p>
            <a:pPr algn="ctr"/>
            <a:r>
              <a:rPr lang="en-IN" b="1" dirty="0">
                <a:solidFill>
                  <a:srgbClr val="FF0000"/>
                </a:solidFill>
              </a:rPr>
              <a:t>Handling Page fault</a:t>
            </a:r>
          </a:p>
        </p:txBody>
      </p:sp>
      <p:pic>
        <p:nvPicPr>
          <p:cNvPr id="5" name="Content Placeholder 4">
            <a:extLst>
              <a:ext uri="{FF2B5EF4-FFF2-40B4-BE49-F238E27FC236}">
                <a16:creationId xmlns:a16="http://schemas.microsoft.com/office/drawing/2014/main" xmlns="" id="{CDCD3BC8-357E-325C-41F0-FE78A1DBB8FC}"/>
              </a:ext>
            </a:extLst>
          </p:cNvPr>
          <p:cNvPicPr>
            <a:picLocks noGrp="1" noChangeAspect="1"/>
          </p:cNvPicPr>
          <p:nvPr>
            <p:ph idx="1"/>
          </p:nvPr>
        </p:nvPicPr>
        <p:blipFill>
          <a:blip r:embed="rId2"/>
          <a:stretch>
            <a:fillRect/>
          </a:stretch>
        </p:blipFill>
        <p:spPr>
          <a:xfrm>
            <a:off x="2328531" y="1690689"/>
            <a:ext cx="6580664" cy="4802186"/>
          </a:xfrm>
        </p:spPr>
      </p:pic>
    </p:spTree>
    <p:extLst>
      <p:ext uri="{BB962C8B-B14F-4D97-AF65-F5344CB8AC3E}">
        <p14:creationId xmlns:p14="http://schemas.microsoft.com/office/powerpoint/2010/main" val="1358865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802259-9329-D3BE-73CD-58F9E10EA516}"/>
              </a:ext>
            </a:extLst>
          </p:cNvPr>
          <p:cNvSpPr>
            <a:spLocks noGrp="1"/>
          </p:cNvSpPr>
          <p:nvPr>
            <p:ph type="title"/>
          </p:nvPr>
        </p:nvSpPr>
        <p:spPr>
          <a:xfrm>
            <a:off x="838200" y="365125"/>
            <a:ext cx="10515600" cy="591805"/>
          </a:xfrm>
        </p:spPr>
        <p:txBody>
          <a:bodyPr>
            <a:normAutofit fontScale="90000"/>
          </a:bodyPr>
          <a:lstStyle/>
          <a:p>
            <a:pPr algn="ctr"/>
            <a:r>
              <a:rPr lang="en-IN" b="1" dirty="0">
                <a:solidFill>
                  <a:srgbClr val="FF0000"/>
                </a:solidFill>
              </a:rPr>
              <a:t>Handling Page fault</a:t>
            </a:r>
            <a:endParaRPr lang="en-IN" dirty="0"/>
          </a:p>
        </p:txBody>
      </p:sp>
      <p:sp>
        <p:nvSpPr>
          <p:cNvPr id="3" name="Content Placeholder 2">
            <a:extLst>
              <a:ext uri="{FF2B5EF4-FFF2-40B4-BE49-F238E27FC236}">
                <a16:creationId xmlns:a16="http://schemas.microsoft.com/office/drawing/2014/main" xmlns="" id="{565E9408-CA45-2D24-CC52-A9A3825E4EF9}"/>
              </a:ext>
            </a:extLst>
          </p:cNvPr>
          <p:cNvSpPr>
            <a:spLocks noGrp="1"/>
          </p:cNvSpPr>
          <p:nvPr>
            <p:ph idx="1"/>
          </p:nvPr>
        </p:nvSpPr>
        <p:spPr>
          <a:xfrm>
            <a:off x="552893" y="1052623"/>
            <a:ext cx="11344939" cy="5539563"/>
          </a:xfrm>
        </p:spPr>
        <p:txBody>
          <a:bodyPr>
            <a:normAutofit lnSpcReduction="10000"/>
          </a:bodyPr>
          <a:lstStyle/>
          <a:p>
            <a:pPr marL="0" indent="0">
              <a:buNone/>
            </a:pPr>
            <a:r>
              <a:rPr lang="en-US" dirty="0"/>
              <a:t>1. We check an internal table (usually kept with the process control block) for this process to determine whether the reference was a valid or an invalid memory access.</a:t>
            </a:r>
          </a:p>
          <a:p>
            <a:pPr marL="0" indent="0">
              <a:buNone/>
            </a:pPr>
            <a:r>
              <a:rPr lang="en-US" dirty="0"/>
              <a:t>2. If the reference was invalid, we terminate the process. If it was valid but we have not yet brought in that page, we now page it in.</a:t>
            </a:r>
          </a:p>
          <a:p>
            <a:pPr marL="0" indent="0">
              <a:buNone/>
            </a:pPr>
            <a:r>
              <a:rPr lang="en-US" dirty="0"/>
              <a:t>3. We find a free frame (by taking one from the free-frame list, for example).</a:t>
            </a:r>
          </a:p>
          <a:p>
            <a:pPr marL="0" indent="0">
              <a:buNone/>
            </a:pPr>
            <a:r>
              <a:rPr lang="en-US" dirty="0"/>
              <a:t>4. We schedule a secondary storage operation to read the desired page into</a:t>
            </a:r>
          </a:p>
          <a:p>
            <a:pPr marL="0" indent="0">
              <a:buNone/>
            </a:pPr>
            <a:r>
              <a:rPr lang="en-US" dirty="0"/>
              <a:t>the newly allocated frame.</a:t>
            </a:r>
          </a:p>
          <a:p>
            <a:pPr marL="0" indent="0">
              <a:buNone/>
            </a:pPr>
            <a:r>
              <a:rPr lang="en-US" dirty="0"/>
              <a:t>5. When the storage read is complete, we modify the internal table kept with</a:t>
            </a:r>
          </a:p>
          <a:p>
            <a:pPr marL="0" indent="0">
              <a:buNone/>
            </a:pPr>
            <a:r>
              <a:rPr lang="en-US" dirty="0"/>
              <a:t>the process and the page table to indicate that the page is now in memory.</a:t>
            </a:r>
          </a:p>
          <a:p>
            <a:pPr marL="0" indent="0">
              <a:buNone/>
            </a:pPr>
            <a:r>
              <a:rPr lang="en-US" dirty="0"/>
              <a:t>6. We restart the instruction that was interrupted by the trap. The process</a:t>
            </a:r>
          </a:p>
          <a:p>
            <a:pPr marL="0" indent="0">
              <a:buNone/>
            </a:pPr>
            <a:r>
              <a:rPr lang="en-US" dirty="0"/>
              <a:t>can now access the page as though it had always been in memory.</a:t>
            </a:r>
            <a:endParaRPr lang="en-IN" dirty="0"/>
          </a:p>
        </p:txBody>
      </p:sp>
    </p:spTree>
    <p:extLst>
      <p:ext uri="{BB962C8B-B14F-4D97-AF65-F5344CB8AC3E}">
        <p14:creationId xmlns:p14="http://schemas.microsoft.com/office/powerpoint/2010/main" val="1230186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44A58-2CA7-1150-2C72-E52102C6D3D7}"/>
              </a:ext>
            </a:extLst>
          </p:cNvPr>
          <p:cNvSpPr>
            <a:spLocks noGrp="1"/>
          </p:cNvSpPr>
          <p:nvPr>
            <p:ph type="title"/>
          </p:nvPr>
        </p:nvSpPr>
        <p:spPr>
          <a:xfrm>
            <a:off x="838200" y="365126"/>
            <a:ext cx="10515600" cy="602438"/>
          </a:xfrm>
        </p:spPr>
        <p:txBody>
          <a:bodyPr>
            <a:normAutofit fontScale="90000"/>
          </a:bodyPr>
          <a:lstStyle/>
          <a:p>
            <a:pPr algn="ctr"/>
            <a:r>
              <a:rPr lang="en-IN" b="1" dirty="0">
                <a:solidFill>
                  <a:srgbClr val="FF0000"/>
                </a:solidFill>
              </a:rPr>
              <a:t>Handling Page fault</a:t>
            </a:r>
            <a:endParaRPr lang="en-IN" dirty="0"/>
          </a:p>
        </p:txBody>
      </p:sp>
      <p:sp>
        <p:nvSpPr>
          <p:cNvPr id="3" name="Content Placeholder 2">
            <a:extLst>
              <a:ext uri="{FF2B5EF4-FFF2-40B4-BE49-F238E27FC236}">
                <a16:creationId xmlns:a16="http://schemas.microsoft.com/office/drawing/2014/main" xmlns="" id="{CCD858AE-E86B-E706-3368-AC598BED62AC}"/>
              </a:ext>
            </a:extLst>
          </p:cNvPr>
          <p:cNvSpPr>
            <a:spLocks noGrp="1"/>
          </p:cNvSpPr>
          <p:nvPr>
            <p:ph idx="1"/>
          </p:nvPr>
        </p:nvSpPr>
        <p:spPr>
          <a:xfrm>
            <a:off x="838200" y="967564"/>
            <a:ext cx="10515600" cy="5525311"/>
          </a:xfrm>
        </p:spPr>
        <p:txBody>
          <a:bodyPr>
            <a:normAutofit fontScale="70000" lnSpcReduction="20000"/>
          </a:bodyPr>
          <a:lstStyle/>
          <a:p>
            <a:pPr marL="0" indent="0">
              <a:buNone/>
            </a:pPr>
            <a:r>
              <a:rPr lang="en-US" dirty="0"/>
              <a:t>1. Trap to the operating system.</a:t>
            </a:r>
          </a:p>
          <a:p>
            <a:pPr marL="0" indent="0">
              <a:buNone/>
            </a:pPr>
            <a:r>
              <a:rPr lang="en-US" dirty="0"/>
              <a:t>2. Save the registers and process state.</a:t>
            </a:r>
          </a:p>
          <a:p>
            <a:pPr marL="0" indent="0">
              <a:buNone/>
            </a:pPr>
            <a:r>
              <a:rPr lang="en-US" dirty="0"/>
              <a:t>3. Determine that the interrupt was a page fault.</a:t>
            </a:r>
          </a:p>
          <a:p>
            <a:pPr marL="0" indent="0">
              <a:buNone/>
            </a:pPr>
            <a:r>
              <a:rPr lang="en-US" dirty="0"/>
              <a:t>4. Check that the page reference was legal, and determine the location of the page in secondary storage.</a:t>
            </a:r>
          </a:p>
          <a:p>
            <a:pPr marL="0" indent="0">
              <a:buNone/>
            </a:pPr>
            <a:r>
              <a:rPr lang="en-US" dirty="0"/>
              <a:t>5. Issue a read from the storage to a free frame:</a:t>
            </a:r>
          </a:p>
          <a:p>
            <a:pPr marL="457200" lvl="1" indent="0">
              <a:buNone/>
            </a:pPr>
            <a:r>
              <a:rPr lang="en-US" dirty="0"/>
              <a:t>a. Wait in a queue until the read request is serviced.</a:t>
            </a:r>
          </a:p>
          <a:p>
            <a:pPr marL="457200" lvl="1" indent="0">
              <a:buNone/>
            </a:pPr>
            <a:r>
              <a:rPr lang="en-US" dirty="0"/>
              <a:t>b. Wait for the device seek and/or latency time.</a:t>
            </a:r>
          </a:p>
          <a:p>
            <a:pPr marL="457200" lvl="1" indent="0">
              <a:buNone/>
            </a:pPr>
            <a:r>
              <a:rPr lang="en-US" dirty="0"/>
              <a:t>c. Begin the transfer of the page to a free frame.</a:t>
            </a:r>
          </a:p>
          <a:p>
            <a:pPr marL="0" indent="0">
              <a:buNone/>
            </a:pPr>
            <a:r>
              <a:rPr lang="en-US" dirty="0"/>
              <a:t>6. While waiting, allocate the CPU core to some other process.</a:t>
            </a:r>
          </a:p>
          <a:p>
            <a:pPr marL="0" indent="0">
              <a:buNone/>
            </a:pPr>
            <a:r>
              <a:rPr lang="en-US" dirty="0"/>
              <a:t>7. Receive an interrupt from the storage I/O subsystem (I/O completed).</a:t>
            </a:r>
          </a:p>
          <a:p>
            <a:pPr marL="0" indent="0">
              <a:buNone/>
            </a:pPr>
            <a:r>
              <a:rPr lang="en-US" dirty="0"/>
              <a:t>8. Save the registers and process state for the other process (if step 6 is executed).</a:t>
            </a:r>
          </a:p>
          <a:p>
            <a:pPr marL="0" indent="0">
              <a:buNone/>
            </a:pPr>
            <a:r>
              <a:rPr lang="en-US" dirty="0"/>
              <a:t>9. Determine that the interrupt was from the secondary storage device.</a:t>
            </a:r>
          </a:p>
          <a:p>
            <a:pPr marL="0" indent="0">
              <a:buNone/>
            </a:pPr>
            <a:r>
              <a:rPr lang="en-US" dirty="0"/>
              <a:t>10. Correct the page table and other tables to show that the desired page is now in memory.</a:t>
            </a:r>
          </a:p>
          <a:p>
            <a:pPr marL="0" indent="0">
              <a:buNone/>
            </a:pPr>
            <a:r>
              <a:rPr lang="en-US" dirty="0"/>
              <a:t>11. Wait for the CPU core to be allocated to this process again</a:t>
            </a:r>
          </a:p>
          <a:p>
            <a:pPr marL="0" indent="0">
              <a:buNone/>
            </a:pPr>
            <a:r>
              <a:rPr lang="en-US" dirty="0"/>
              <a:t>12.Restore the registers, process state, and new page table, and then resume the interrupted instruction.</a:t>
            </a:r>
            <a:endParaRPr lang="en-IN" dirty="0"/>
          </a:p>
        </p:txBody>
      </p:sp>
    </p:spTree>
    <p:extLst>
      <p:ext uri="{BB962C8B-B14F-4D97-AF65-F5344CB8AC3E}">
        <p14:creationId xmlns:p14="http://schemas.microsoft.com/office/powerpoint/2010/main" val="2893853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726552-6786-0362-E23C-1F680DBACE46}"/>
              </a:ext>
            </a:extLst>
          </p:cNvPr>
          <p:cNvSpPr>
            <a:spLocks noGrp="1"/>
          </p:cNvSpPr>
          <p:nvPr>
            <p:ph type="title"/>
          </p:nvPr>
        </p:nvSpPr>
        <p:spPr/>
        <p:txBody>
          <a:bodyPr/>
          <a:lstStyle/>
          <a:p>
            <a:pPr algn="ctr"/>
            <a:r>
              <a:rPr lang="en-IN" b="1" dirty="0">
                <a:solidFill>
                  <a:srgbClr val="FF0000"/>
                </a:solidFill>
              </a:rPr>
              <a:t>Page Replacement</a:t>
            </a:r>
          </a:p>
        </p:txBody>
      </p:sp>
      <p:sp>
        <p:nvSpPr>
          <p:cNvPr id="3" name="Content Placeholder 2">
            <a:extLst>
              <a:ext uri="{FF2B5EF4-FFF2-40B4-BE49-F238E27FC236}">
                <a16:creationId xmlns:a16="http://schemas.microsoft.com/office/drawing/2014/main" xmlns="" id="{20FA85D6-AE3D-72B8-6EC9-98B345ED9AE3}"/>
              </a:ext>
            </a:extLst>
          </p:cNvPr>
          <p:cNvSpPr>
            <a:spLocks noGrp="1"/>
          </p:cNvSpPr>
          <p:nvPr>
            <p:ph idx="1"/>
          </p:nvPr>
        </p:nvSpPr>
        <p:spPr/>
        <p:txBody>
          <a:bodyPr/>
          <a:lstStyle/>
          <a:p>
            <a:r>
              <a:rPr lang="en-US" dirty="0"/>
              <a:t>If no frame is free, we find one that is not currently being used and free it. </a:t>
            </a:r>
          </a:p>
          <a:p>
            <a:r>
              <a:rPr lang="en-US" dirty="0"/>
              <a:t>We can free a frame by writing its contents to swap space and changing the page table (and all other tables) to indicate that the page is no longer in memory .</a:t>
            </a:r>
          </a:p>
          <a:p>
            <a:r>
              <a:rPr lang="en-US" dirty="0"/>
              <a:t>We can now use the freed frame to hold the page for which the process faulted.</a:t>
            </a:r>
            <a:endParaRPr lang="en-IN" dirty="0"/>
          </a:p>
        </p:txBody>
      </p:sp>
    </p:spTree>
    <p:extLst>
      <p:ext uri="{BB962C8B-B14F-4D97-AF65-F5344CB8AC3E}">
        <p14:creationId xmlns:p14="http://schemas.microsoft.com/office/powerpoint/2010/main" val="1146626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EF901-B117-B3A6-2CD7-A2AF482995FF}"/>
              </a:ext>
            </a:extLst>
          </p:cNvPr>
          <p:cNvSpPr>
            <a:spLocks noGrp="1"/>
          </p:cNvSpPr>
          <p:nvPr>
            <p:ph type="title"/>
          </p:nvPr>
        </p:nvSpPr>
        <p:spPr>
          <a:xfrm>
            <a:off x="838200" y="365126"/>
            <a:ext cx="10515600" cy="953312"/>
          </a:xfrm>
        </p:spPr>
        <p:txBody>
          <a:bodyPr/>
          <a:lstStyle/>
          <a:p>
            <a:pPr algn="ctr"/>
            <a:r>
              <a:rPr lang="en-IN" b="1" dirty="0">
                <a:solidFill>
                  <a:srgbClr val="FF0000"/>
                </a:solidFill>
              </a:rPr>
              <a:t>Page Replacement</a:t>
            </a:r>
            <a:endParaRPr lang="en-IN" dirty="0"/>
          </a:p>
        </p:txBody>
      </p:sp>
      <p:pic>
        <p:nvPicPr>
          <p:cNvPr id="5" name="Content Placeholder 4">
            <a:extLst>
              <a:ext uri="{FF2B5EF4-FFF2-40B4-BE49-F238E27FC236}">
                <a16:creationId xmlns:a16="http://schemas.microsoft.com/office/drawing/2014/main" xmlns="" id="{7EAA5615-814A-BFC8-A97D-ECE24715E75E}"/>
              </a:ext>
            </a:extLst>
          </p:cNvPr>
          <p:cNvPicPr>
            <a:picLocks noGrp="1" noChangeAspect="1"/>
          </p:cNvPicPr>
          <p:nvPr>
            <p:ph idx="1"/>
          </p:nvPr>
        </p:nvPicPr>
        <p:blipFill>
          <a:blip r:embed="rId2"/>
          <a:stretch>
            <a:fillRect/>
          </a:stretch>
        </p:blipFill>
        <p:spPr>
          <a:xfrm>
            <a:off x="1871331" y="1318437"/>
            <a:ext cx="8750595" cy="4614530"/>
          </a:xfrm>
        </p:spPr>
      </p:pic>
    </p:spTree>
    <p:extLst>
      <p:ext uri="{BB962C8B-B14F-4D97-AF65-F5344CB8AC3E}">
        <p14:creationId xmlns:p14="http://schemas.microsoft.com/office/powerpoint/2010/main" val="1999388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676F4-5E7A-6CAA-806C-558AC3AC2C51}"/>
              </a:ext>
            </a:extLst>
          </p:cNvPr>
          <p:cNvSpPr>
            <a:spLocks noGrp="1"/>
          </p:cNvSpPr>
          <p:nvPr>
            <p:ph type="title"/>
          </p:nvPr>
        </p:nvSpPr>
        <p:spPr/>
        <p:txBody>
          <a:bodyPr/>
          <a:lstStyle/>
          <a:p>
            <a:pPr algn="ctr"/>
            <a:r>
              <a:rPr lang="en-IN" b="1" dirty="0">
                <a:solidFill>
                  <a:srgbClr val="FF0000"/>
                </a:solidFill>
              </a:rPr>
              <a:t>Page Replacement</a:t>
            </a:r>
            <a:endParaRPr lang="en-IN" dirty="0"/>
          </a:p>
        </p:txBody>
      </p:sp>
      <p:pic>
        <p:nvPicPr>
          <p:cNvPr id="5" name="Content Placeholder 4">
            <a:extLst>
              <a:ext uri="{FF2B5EF4-FFF2-40B4-BE49-F238E27FC236}">
                <a16:creationId xmlns:a16="http://schemas.microsoft.com/office/drawing/2014/main" xmlns="" id="{75C1E00C-BA34-3DA7-8C64-D29F6E9837C9}"/>
              </a:ext>
            </a:extLst>
          </p:cNvPr>
          <p:cNvPicPr>
            <a:picLocks noGrp="1" noChangeAspect="1"/>
          </p:cNvPicPr>
          <p:nvPr>
            <p:ph idx="1"/>
          </p:nvPr>
        </p:nvPicPr>
        <p:blipFill>
          <a:blip r:embed="rId2"/>
          <a:stretch>
            <a:fillRect/>
          </a:stretch>
        </p:blipFill>
        <p:spPr>
          <a:xfrm>
            <a:off x="1594884" y="1690688"/>
            <a:ext cx="9027041" cy="3990267"/>
          </a:xfrm>
        </p:spPr>
      </p:pic>
    </p:spTree>
    <p:extLst>
      <p:ext uri="{BB962C8B-B14F-4D97-AF65-F5344CB8AC3E}">
        <p14:creationId xmlns:p14="http://schemas.microsoft.com/office/powerpoint/2010/main" val="432041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5DF2B7-691F-B8E0-EDB0-5A3A4E20E32D}"/>
              </a:ext>
            </a:extLst>
          </p:cNvPr>
          <p:cNvSpPr>
            <a:spLocks noGrp="1"/>
          </p:cNvSpPr>
          <p:nvPr>
            <p:ph type="title"/>
          </p:nvPr>
        </p:nvSpPr>
        <p:spPr/>
        <p:txBody>
          <a:bodyPr/>
          <a:lstStyle/>
          <a:p>
            <a:pPr algn="ctr"/>
            <a:r>
              <a:rPr lang="en-IN" b="1" dirty="0">
                <a:solidFill>
                  <a:srgbClr val="FF0000"/>
                </a:solidFill>
              </a:rPr>
              <a:t>Page Replacement</a:t>
            </a:r>
            <a:endParaRPr lang="en-IN" dirty="0"/>
          </a:p>
        </p:txBody>
      </p:sp>
      <p:sp>
        <p:nvSpPr>
          <p:cNvPr id="3" name="Content Placeholder 2">
            <a:extLst>
              <a:ext uri="{FF2B5EF4-FFF2-40B4-BE49-F238E27FC236}">
                <a16:creationId xmlns:a16="http://schemas.microsoft.com/office/drawing/2014/main" xmlns="" id="{24876B40-F410-FACE-93EF-F72521D8BC14}"/>
              </a:ext>
            </a:extLst>
          </p:cNvPr>
          <p:cNvSpPr>
            <a:spLocks noGrp="1"/>
          </p:cNvSpPr>
          <p:nvPr>
            <p:ph idx="1"/>
          </p:nvPr>
        </p:nvSpPr>
        <p:spPr/>
        <p:txBody>
          <a:bodyPr>
            <a:normAutofit fontScale="92500" lnSpcReduction="20000"/>
          </a:bodyPr>
          <a:lstStyle/>
          <a:p>
            <a:pPr marL="0" indent="0">
              <a:buNone/>
            </a:pPr>
            <a:r>
              <a:rPr lang="en-US" dirty="0"/>
              <a:t>1. Find the location of the desired page on secondary storage.</a:t>
            </a:r>
          </a:p>
          <a:p>
            <a:pPr marL="0" indent="0">
              <a:buNone/>
            </a:pPr>
            <a:r>
              <a:rPr lang="en-US" dirty="0"/>
              <a:t>2. Find a free frame:</a:t>
            </a:r>
          </a:p>
          <a:p>
            <a:pPr marL="0" indent="0">
              <a:buNone/>
            </a:pPr>
            <a:r>
              <a:rPr lang="en-US" dirty="0"/>
              <a:t>a. If there is a free frame, use it.</a:t>
            </a:r>
          </a:p>
          <a:p>
            <a:pPr marL="0" indent="0">
              <a:buNone/>
            </a:pPr>
            <a:r>
              <a:rPr lang="en-US" dirty="0"/>
              <a:t>b. If there is no free frame, use a page-replacement algorithm to select</a:t>
            </a:r>
          </a:p>
          <a:p>
            <a:pPr marL="0" indent="0">
              <a:buNone/>
            </a:pPr>
            <a:r>
              <a:rPr lang="en-US" dirty="0"/>
              <a:t>a victim frame.</a:t>
            </a:r>
          </a:p>
          <a:p>
            <a:pPr marL="0" indent="0">
              <a:buNone/>
            </a:pPr>
            <a:r>
              <a:rPr lang="en-US" dirty="0"/>
              <a:t>c. Write the victim frame to secondary storage (if necessary); change</a:t>
            </a:r>
          </a:p>
          <a:p>
            <a:pPr marL="0" indent="0">
              <a:buNone/>
            </a:pPr>
            <a:r>
              <a:rPr lang="en-US" dirty="0"/>
              <a:t>the page and frame tables accordingly.</a:t>
            </a:r>
          </a:p>
          <a:p>
            <a:pPr marL="0" indent="0">
              <a:buNone/>
            </a:pPr>
            <a:r>
              <a:rPr lang="en-US" dirty="0"/>
              <a:t>3. Read the desired page into the newly freed frame; change the page and</a:t>
            </a:r>
          </a:p>
          <a:p>
            <a:pPr marL="0" indent="0">
              <a:buNone/>
            </a:pPr>
            <a:r>
              <a:rPr lang="en-US" dirty="0"/>
              <a:t>frame tables.</a:t>
            </a:r>
          </a:p>
          <a:p>
            <a:pPr marL="0" indent="0">
              <a:buNone/>
            </a:pPr>
            <a:r>
              <a:rPr lang="en-US" dirty="0"/>
              <a:t>4. Continue the process from where the page fault occurred.</a:t>
            </a:r>
            <a:endParaRPr lang="en-IN" dirty="0"/>
          </a:p>
        </p:txBody>
      </p:sp>
    </p:spTree>
    <p:extLst>
      <p:ext uri="{BB962C8B-B14F-4D97-AF65-F5344CB8AC3E}">
        <p14:creationId xmlns:p14="http://schemas.microsoft.com/office/powerpoint/2010/main" val="2967337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72454</TotalTime>
  <Words>15041</Words>
  <Application>Microsoft Office PowerPoint</Application>
  <PresentationFormat>Widescreen</PresentationFormat>
  <Paragraphs>995</Paragraphs>
  <Slides>224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224</vt:i4>
      </vt:variant>
    </vt:vector>
  </HeadingPairs>
  <TitlesOfParts>
    <vt:vector size="231" baseType="lpstr">
      <vt:lpstr>Arial</vt:lpstr>
      <vt:lpstr>Calibri</vt:lpstr>
      <vt:lpstr>Calibri Light</vt:lpstr>
      <vt:lpstr>Times New Roman</vt:lpstr>
      <vt:lpstr>Wingdings</vt:lpstr>
      <vt:lpstr>Office Theme</vt:lpstr>
      <vt:lpstr>Custom Design</vt:lpstr>
      <vt:lpstr>CSE-2021-SD</vt:lpstr>
      <vt:lpstr>Course Outcomes</vt:lpstr>
      <vt:lpstr>CLO-01 Lecture -1-18</vt:lpstr>
      <vt:lpstr>Basic Terminology</vt:lpstr>
      <vt:lpstr>Computer and Its Components</vt:lpstr>
      <vt:lpstr>Operating System</vt:lpstr>
      <vt:lpstr>Operating System</vt:lpstr>
      <vt:lpstr>Computer-System Organization</vt:lpstr>
      <vt:lpstr>PowerPoint Presentation</vt:lpstr>
      <vt:lpstr>Von Neumann Basic Structure</vt:lpstr>
      <vt:lpstr>Registers</vt:lpstr>
      <vt:lpstr>Registers</vt:lpstr>
      <vt:lpstr>Registers</vt:lpstr>
      <vt:lpstr>Registers</vt:lpstr>
      <vt:lpstr>Storage Structure</vt:lpstr>
      <vt:lpstr>Memory Units</vt:lpstr>
      <vt:lpstr>Computer-System Architecture</vt:lpstr>
      <vt:lpstr>Operating-System Operations</vt:lpstr>
      <vt:lpstr>Process Management</vt:lpstr>
      <vt:lpstr>Process Management</vt:lpstr>
      <vt:lpstr>Process Control Block</vt:lpstr>
      <vt:lpstr>Process Control Block</vt:lpstr>
      <vt:lpstr>Process Control Block</vt:lpstr>
      <vt:lpstr>Schedulers</vt:lpstr>
      <vt:lpstr>Schedulers</vt:lpstr>
      <vt:lpstr>Process Scheduling</vt:lpstr>
      <vt:lpstr>Process Scheduling Queues</vt:lpstr>
      <vt:lpstr>Process Scheduling</vt:lpstr>
      <vt:lpstr>CPU Scheduling</vt:lpstr>
      <vt:lpstr>Context Switch</vt:lpstr>
      <vt:lpstr>Context Switch</vt:lpstr>
      <vt:lpstr>Threading</vt:lpstr>
      <vt:lpstr>Threading</vt:lpstr>
      <vt:lpstr>Benefits of Multithreading</vt:lpstr>
      <vt:lpstr>Types of Parallelism</vt:lpstr>
      <vt:lpstr>Types of Parallelism</vt:lpstr>
      <vt:lpstr>Multithreading Models</vt:lpstr>
      <vt:lpstr>Windows Threads</vt:lpstr>
      <vt:lpstr>General components of a thread</vt:lpstr>
      <vt:lpstr>The primary data structures of a thread</vt:lpstr>
      <vt:lpstr>PowerPoint Presentation</vt:lpstr>
      <vt:lpstr>Memory Management</vt:lpstr>
      <vt:lpstr>Memory Management</vt:lpstr>
      <vt:lpstr>Logical Address Space</vt:lpstr>
      <vt:lpstr>Logical Address Space Example</vt:lpstr>
      <vt:lpstr>Protection</vt:lpstr>
      <vt:lpstr>Protection</vt:lpstr>
      <vt:lpstr>Address Binding</vt:lpstr>
      <vt:lpstr>Address Binding</vt:lpstr>
      <vt:lpstr>Logical and Physical Address</vt:lpstr>
      <vt:lpstr>Logical and Physical Address</vt:lpstr>
      <vt:lpstr>Logical and Physical Address-Mapping</vt:lpstr>
      <vt:lpstr>Logical and Physical Address-Mapping</vt:lpstr>
      <vt:lpstr>Logical and Physical Address-Mapping (Memory Protection)</vt:lpstr>
      <vt:lpstr>Memory Allocation</vt:lpstr>
      <vt:lpstr>Memory Allocation</vt:lpstr>
      <vt:lpstr>Algorithm for Memory allocation</vt:lpstr>
      <vt:lpstr>Example –First Fit </vt:lpstr>
      <vt:lpstr>Solution (First Fit)</vt:lpstr>
      <vt:lpstr>Example – Worst Fit</vt:lpstr>
      <vt:lpstr>Solution- Worst Fit</vt:lpstr>
      <vt:lpstr>Example – Best Fit</vt:lpstr>
      <vt:lpstr>Solution- Best Fit</vt:lpstr>
      <vt:lpstr>Example – Next Fit</vt:lpstr>
      <vt:lpstr>Solution- Next Fit</vt:lpstr>
      <vt:lpstr>Fragmentation</vt:lpstr>
      <vt:lpstr>Types of Fragmentation</vt:lpstr>
      <vt:lpstr>Paging</vt:lpstr>
      <vt:lpstr>Page and page frame</vt:lpstr>
      <vt:lpstr>Paging Example</vt:lpstr>
      <vt:lpstr>PowerPoint Presentation</vt:lpstr>
      <vt:lpstr>PowerPoint Presentation</vt:lpstr>
      <vt:lpstr>PowerPoint Presentation</vt:lpstr>
      <vt:lpstr>Paging Hardware</vt:lpstr>
      <vt:lpstr>PowerPoint Presentation</vt:lpstr>
      <vt:lpstr>Mapping of Logical Address to physical address</vt:lpstr>
      <vt:lpstr>Address by CPU</vt:lpstr>
      <vt:lpstr>Physical Address</vt:lpstr>
      <vt:lpstr>Translation Look-Aside Buffer</vt:lpstr>
      <vt:lpstr>PowerPoint Presentation</vt:lpstr>
      <vt:lpstr>Swapping</vt:lpstr>
      <vt:lpstr>Swapping</vt:lpstr>
      <vt:lpstr>Swapping</vt:lpstr>
      <vt:lpstr>Swapping</vt:lpstr>
      <vt:lpstr>PowerPoint Presentation</vt:lpstr>
      <vt:lpstr>Virtual Memory</vt:lpstr>
      <vt:lpstr>Virtual Memory</vt:lpstr>
      <vt:lpstr>PowerPoint Presentation</vt:lpstr>
      <vt:lpstr>Shared library using virtual memory</vt:lpstr>
      <vt:lpstr>Demand Paging</vt:lpstr>
      <vt:lpstr>PowerPoint Presentation</vt:lpstr>
      <vt:lpstr>Page fault</vt:lpstr>
      <vt:lpstr>Handling Page fault</vt:lpstr>
      <vt:lpstr>Handling Page fault</vt:lpstr>
      <vt:lpstr>Handling Page fault</vt:lpstr>
      <vt:lpstr>Page Replacement</vt:lpstr>
      <vt:lpstr>Page Replacement</vt:lpstr>
      <vt:lpstr>Page Replacement</vt:lpstr>
      <vt:lpstr>Page Replacement</vt:lpstr>
      <vt:lpstr>Page Replacement Algorithm (FIFO)</vt:lpstr>
      <vt:lpstr>Page Replacement Algorithm (FIFO) (Hit Ratio and Miss ratio)</vt:lpstr>
      <vt:lpstr>PowerPoint Presentation</vt:lpstr>
      <vt:lpstr>Belady’s anomaly</vt:lpstr>
      <vt:lpstr>Optimal Page Replacement</vt:lpstr>
      <vt:lpstr>Optimal Page Replacement (Hit Ratio and Miss ratio)</vt:lpstr>
      <vt:lpstr>LRU Page Replacement</vt:lpstr>
      <vt:lpstr>LRU Page Replacement</vt:lpstr>
      <vt:lpstr>Counting-Based Page Replacement</vt:lpstr>
      <vt:lpstr>Counting-Based Page Replacement</vt:lpstr>
      <vt:lpstr>Exercise-1</vt:lpstr>
      <vt:lpstr>Exercise-2</vt:lpstr>
      <vt:lpstr>Allocation of frame</vt:lpstr>
      <vt:lpstr>Allocation Algorithm</vt:lpstr>
      <vt:lpstr>Thrashing</vt:lpstr>
      <vt:lpstr>Cause of Thrashing</vt:lpstr>
      <vt:lpstr>Cause of Thrashing</vt:lpstr>
      <vt:lpstr>Cause of Thrashing</vt:lpstr>
      <vt:lpstr>Cause of Thrashing</vt:lpstr>
      <vt:lpstr> Prevention of  thrashing</vt:lpstr>
      <vt:lpstr>PowerPoint Presentation</vt:lpstr>
      <vt:lpstr>Locality Model</vt:lpstr>
      <vt:lpstr>Working-Set Model</vt:lpstr>
      <vt:lpstr>Working-Set Model</vt:lpstr>
      <vt:lpstr>Working-Set Model</vt:lpstr>
      <vt:lpstr>Working-Set Model</vt:lpstr>
      <vt:lpstr>Page-Fault Frequency</vt:lpstr>
      <vt:lpstr>PowerPoint Presentation</vt:lpstr>
      <vt:lpstr>Mass-Storage  NVM(Non -Volatile Memory)</vt:lpstr>
      <vt:lpstr>Hard Disk Drives</vt:lpstr>
      <vt:lpstr>Hard Disk Drives</vt:lpstr>
      <vt:lpstr>Hard Disk Drives</vt:lpstr>
      <vt:lpstr>Solid-state disk (SSD) </vt:lpstr>
      <vt:lpstr>Solid-state disk (SSD) </vt:lpstr>
      <vt:lpstr>Secondary Storage Connection Methods</vt:lpstr>
      <vt:lpstr>Data Transfer</vt:lpstr>
      <vt:lpstr>HDD Scheduling</vt:lpstr>
      <vt:lpstr>FCFS Scheduling</vt:lpstr>
      <vt:lpstr>FCFS Scheduling</vt:lpstr>
      <vt:lpstr>SCAN Scheduling</vt:lpstr>
      <vt:lpstr>C-SCAN Scheduling</vt:lpstr>
      <vt:lpstr>Exercise</vt:lpstr>
      <vt:lpstr>Scheduling Algorithm</vt:lpstr>
      <vt:lpstr>Scheduling Algorithm</vt:lpstr>
      <vt:lpstr>Scheduling Algorithm</vt:lpstr>
      <vt:lpstr>Scheduling Algorithm</vt:lpstr>
      <vt:lpstr>Preemptive and Nonpreemptive Scheduling</vt:lpstr>
      <vt:lpstr>Preemptive and Nonpreemptive Scheduling</vt:lpstr>
      <vt:lpstr>Preemptive and Nonpreemptive Scheduling</vt:lpstr>
      <vt:lpstr>Dispatcher</vt:lpstr>
      <vt:lpstr>Dispatcher</vt:lpstr>
      <vt:lpstr>Scheduling Criteria</vt:lpstr>
      <vt:lpstr>Scheduling Criteria</vt:lpstr>
      <vt:lpstr>Scheduling Algorithms</vt:lpstr>
      <vt:lpstr>First-Come, First-Served Scheduling</vt:lpstr>
      <vt:lpstr>First-Come, First-Served Scheduling (Example)</vt:lpstr>
      <vt:lpstr>First-Come, First-Served Scheduling (Example)</vt:lpstr>
      <vt:lpstr>Shortest-Job-First Scheduling</vt:lpstr>
      <vt:lpstr>Shortest-Job-First Scheduling (Example)</vt:lpstr>
      <vt:lpstr>Shortest-Job-First Scheduling (Example)</vt:lpstr>
      <vt:lpstr>Shortest-Job-First Scheduling (Example)</vt:lpstr>
      <vt:lpstr>Shortest-Job-First Scheduling (Example)</vt:lpstr>
      <vt:lpstr>Round-Robin Scheduling</vt:lpstr>
      <vt:lpstr>Round-Robin Scheduling</vt:lpstr>
      <vt:lpstr>Round-Robin Scheduling (Example)</vt:lpstr>
      <vt:lpstr>Round-Robin Scheduling (Example)</vt:lpstr>
      <vt:lpstr>Round-Robin Scheduling (Example)</vt:lpstr>
      <vt:lpstr>Priority Scheduling</vt:lpstr>
      <vt:lpstr>Priority Scheduling</vt:lpstr>
      <vt:lpstr>Priority Scheduling</vt:lpstr>
      <vt:lpstr>Example</vt:lpstr>
      <vt:lpstr>Multilevel Queue Scheduling</vt:lpstr>
      <vt:lpstr>Multilevel Queue Scheduling</vt:lpstr>
      <vt:lpstr>Multilevel Feedback Queue Scheduling</vt:lpstr>
      <vt:lpstr>Multilevel Feedback Queue Scheduling</vt:lpstr>
      <vt:lpstr>Multilevel Feedback Queue Scheduling</vt:lpstr>
      <vt:lpstr>File System</vt:lpstr>
      <vt:lpstr>Concept of File</vt:lpstr>
      <vt:lpstr>File Attributes</vt:lpstr>
      <vt:lpstr>File Operations</vt:lpstr>
      <vt:lpstr>File Operations</vt:lpstr>
      <vt:lpstr>File Operations</vt:lpstr>
      <vt:lpstr>File Types</vt:lpstr>
      <vt:lpstr>Directory Structure</vt:lpstr>
      <vt:lpstr>Single-Level Directory</vt:lpstr>
      <vt:lpstr>Two-Level Directory</vt:lpstr>
      <vt:lpstr>Tree-Structured Directories</vt:lpstr>
      <vt:lpstr>Acyclic-Graph Directories</vt:lpstr>
      <vt:lpstr>General Graph Directory</vt:lpstr>
      <vt:lpstr>Protection (Types of Access)</vt:lpstr>
      <vt:lpstr>Access Control</vt:lpstr>
      <vt:lpstr>Access Control</vt:lpstr>
      <vt:lpstr>Types of file system (FAT- File Allocation Table)</vt:lpstr>
      <vt:lpstr>Advantages of File Allocation Table(FAT) </vt:lpstr>
      <vt:lpstr>Disadvantages of File Allocation Table(FAT) </vt:lpstr>
      <vt:lpstr>NTFS</vt:lpstr>
      <vt:lpstr>Characteristics of NTFS </vt:lpstr>
      <vt:lpstr>Advantages of NTFS </vt:lpstr>
      <vt:lpstr>Disadvantages of NTFS </vt:lpstr>
      <vt:lpstr>ext (Extended File System)</vt:lpstr>
      <vt:lpstr>ext (Extended File System)</vt:lpstr>
      <vt:lpstr>ext (Extended File System)</vt:lpstr>
      <vt:lpstr>HFS +</vt:lpstr>
      <vt:lpstr>Supported Operating Systems</vt:lpstr>
      <vt:lpstr>Structure of the HFS+ File System</vt:lpstr>
      <vt:lpstr>Structure of the HFS+ File System</vt:lpstr>
      <vt:lpstr>Structure of the HFS+ File System</vt:lpstr>
      <vt:lpstr>Structure of the HFS+ File System</vt:lpstr>
      <vt:lpstr>APFS (Apple File System)</vt:lpstr>
      <vt:lpstr>APFS (Apple File System)</vt:lpstr>
      <vt:lpstr>APFS (Apple File System) Features</vt:lpstr>
      <vt:lpstr>APFS (Apple File System) Features</vt:lpstr>
      <vt:lpstr>APFS (Apple File System) Features</vt:lpstr>
      <vt:lpstr>APFS (Apple File System) Features</vt:lpstr>
      <vt:lpstr>APFS (Apple File System) Features</vt:lpstr>
      <vt:lpstr>APFS (Apple File System) Features</vt:lpstr>
      <vt:lpstr>APFS (Apple File System) Features</vt:lpstr>
      <vt:lpstr>APFS (Apple File System) Formats</vt:lpstr>
      <vt:lpstr>File System Vs DBMS </vt:lpstr>
      <vt:lpstr>File System Vs DBMS </vt:lpstr>
      <vt:lpstr>File System Vs DBMS </vt:lpstr>
      <vt:lpstr>File System Vs DBMS </vt:lpstr>
      <vt:lpstr>Difference between File System and DBMS</vt:lpstr>
      <vt:lpstr>Difference between File System and DBMS</vt:lpstr>
      <vt:lpstr>Difference between File System and DBMS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History</dc:title>
  <dc:creator>Mananjay Dubey</dc:creator>
  <cp:lastModifiedBy>Microsoft account</cp:lastModifiedBy>
  <cp:revision>347</cp:revision>
  <dcterms:created xsi:type="dcterms:W3CDTF">2022-11-23T04:25:00Z</dcterms:created>
  <dcterms:modified xsi:type="dcterms:W3CDTF">2024-09-13T11:12:13Z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79F6D63A99DD4114A359EB1E0C98EC65</vt:lpwstr>
  </property>
  <property fmtid="{D5CDD505-2E9C-101B-9397-08002B2CF9AE}" pid="3" name="KSOProductBuildVer">
    <vt:lpwstr>1033-11.2.0.11537</vt:lpwstr>
  </property>
</Properties>
</file>